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58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4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6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2CA3-06D1-49A8-9B8E-B9DBEF3244E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2D15-ED3F-4ECF-AB2E-A39F139A4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9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X8aFpnWxP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Week 8 Notes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4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Bills and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b="1" dirty="0" smtClean="0"/>
              <a:t>Resolutions</a:t>
            </a:r>
            <a:r>
              <a:rPr lang="en-US" dirty="0" smtClean="0"/>
              <a:t>: type of bill used to make policy on unusual, temporary matters, no presidential signature needed</a:t>
            </a:r>
          </a:p>
          <a:p>
            <a:pPr lvl="1"/>
            <a:r>
              <a:rPr lang="en-US" b="1" dirty="0" smtClean="0"/>
              <a:t>simple resolution</a:t>
            </a:r>
            <a:r>
              <a:rPr lang="en-US" dirty="0" smtClean="0"/>
              <a:t>: rule change for 1 house of Congress, only needs to pass that house</a:t>
            </a:r>
          </a:p>
          <a:p>
            <a:pPr lvl="1"/>
            <a:r>
              <a:rPr lang="en-US" b="1" dirty="0" smtClean="0"/>
              <a:t>Joint resolution</a:t>
            </a:r>
            <a:r>
              <a:rPr lang="en-US" dirty="0" smtClean="0"/>
              <a:t>: used to make corrections to earlier laws, introduce a constitutional amendment, must pass both houses</a:t>
            </a:r>
          </a:p>
        </p:txBody>
      </p:sp>
    </p:spTree>
    <p:extLst>
      <p:ext uri="{BB962C8B-B14F-4D97-AF65-F5344CB8AC3E}">
        <p14:creationId xmlns:p14="http://schemas.microsoft.com/office/powerpoint/2010/main" val="297598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Bills and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b="1" dirty="0" smtClean="0"/>
              <a:t>10%</a:t>
            </a:r>
            <a:r>
              <a:rPr lang="en-US" dirty="0" smtClean="0"/>
              <a:t> of all bills pass</a:t>
            </a:r>
          </a:p>
          <a:p>
            <a:pPr lvl="1"/>
            <a:r>
              <a:rPr lang="en-US" dirty="0" smtClean="0"/>
              <a:t>Long, complicated process</a:t>
            </a:r>
          </a:p>
          <a:p>
            <a:pPr lvl="1"/>
            <a:r>
              <a:rPr lang="en-US" dirty="0" smtClean="0"/>
              <a:t>Lots of chances to kill it</a:t>
            </a:r>
          </a:p>
          <a:p>
            <a:pPr lvl="1"/>
            <a:r>
              <a:rPr lang="en-US" dirty="0" smtClean="0"/>
              <a:t>Lawmakers must compromise</a:t>
            </a:r>
            <a:endParaRPr lang="en-US" dirty="0"/>
          </a:p>
        </p:txBody>
      </p:sp>
      <p:pic>
        <p:nvPicPr>
          <p:cNvPr id="1026" name="Picture 2" descr="http://files.doobybrain.com/wp-content/uploads/2010/03/health-care-reform-approved-signed-ob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94656"/>
            <a:ext cx="4572000" cy="30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7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House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r>
              <a:rPr lang="en-US" b="1" dirty="0" smtClean="0"/>
              <a:t>Speaker of the House </a:t>
            </a:r>
            <a:r>
              <a:rPr lang="en-US" dirty="0" smtClean="0"/>
              <a:t>– leader of majority party, presiding officer</a:t>
            </a:r>
          </a:p>
          <a:p>
            <a:pPr lvl="1"/>
            <a:r>
              <a:rPr lang="en-US" dirty="0" smtClean="0"/>
              <a:t>Determines what legislation is heard and when</a:t>
            </a:r>
          </a:p>
          <a:p>
            <a:r>
              <a:rPr lang="en-US" dirty="0" smtClean="0"/>
              <a:t>Majority/minority </a:t>
            </a:r>
            <a:r>
              <a:rPr lang="en-US" b="1" dirty="0" smtClean="0"/>
              <a:t>whip</a:t>
            </a:r>
            <a:r>
              <a:rPr lang="en-US" dirty="0" smtClean="0"/>
              <a:t> – charged with drumming up votes from the party for legislation</a:t>
            </a:r>
          </a:p>
          <a:p>
            <a:pPr lvl="1"/>
            <a:r>
              <a:rPr lang="en-US" dirty="0" smtClean="0"/>
              <a:t>Majority/minority whips</a:t>
            </a:r>
            <a:endParaRPr lang="en-US" dirty="0"/>
          </a:p>
        </p:txBody>
      </p:sp>
      <p:pic>
        <p:nvPicPr>
          <p:cNvPr id="2050" name="Picture 2" descr="https://bialouisville.com/wp-content/uploads/2013/01/Senate-President-Stivers-11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59345"/>
            <a:ext cx="4377266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07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4800600"/>
          </a:xfrm>
        </p:spPr>
        <p:txBody>
          <a:bodyPr/>
          <a:lstStyle/>
          <a:p>
            <a:r>
              <a:rPr lang="en-US" dirty="0" smtClean="0"/>
              <a:t>Vice President presides – can’t vote unless there’s a tie</a:t>
            </a:r>
          </a:p>
          <a:p>
            <a:r>
              <a:rPr lang="en-US" b="1" dirty="0" smtClean="0"/>
              <a:t>President pro tempore</a:t>
            </a:r>
            <a:r>
              <a:rPr lang="en-US" dirty="0" smtClean="0"/>
              <a:t> fills in when VP is not there</a:t>
            </a:r>
          </a:p>
          <a:p>
            <a:r>
              <a:rPr lang="en-US" b="1" dirty="0" smtClean="0"/>
              <a:t>Majority/minority </a:t>
            </a:r>
            <a:r>
              <a:rPr lang="en-US" dirty="0" smtClean="0"/>
              <a:t>leaders represent party interests along with whips </a:t>
            </a:r>
            <a:endParaRPr lang="en-US" dirty="0"/>
          </a:p>
        </p:txBody>
      </p:sp>
      <p:pic>
        <p:nvPicPr>
          <p:cNvPr id="1026" name="Picture 2" descr="http://media.ksl.com/1420608220-2113911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191001"/>
            <a:ext cx="4741332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9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and Senate Quirks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686800" cy="49069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dirty="0" smtClean="0"/>
              <a:t>revenue </a:t>
            </a:r>
            <a:r>
              <a:rPr lang="en-US" dirty="0" smtClean="0"/>
              <a:t>bills, those regarding taxes, must originate in House</a:t>
            </a:r>
          </a:p>
          <a:p>
            <a:pPr lvl="1"/>
            <a:r>
              <a:rPr lang="en-US" dirty="0" smtClean="0"/>
              <a:t>House Ways and Means Committee very powerful</a:t>
            </a:r>
          </a:p>
          <a:p>
            <a:r>
              <a:rPr lang="en-US" dirty="0" smtClean="0"/>
              <a:t>In Senate, Senators can defeat a bill by </a:t>
            </a:r>
            <a:r>
              <a:rPr lang="en-US" b="1" dirty="0" smtClean="0"/>
              <a:t>filibuster</a:t>
            </a:r>
            <a:r>
              <a:rPr lang="en-US" dirty="0" smtClean="0"/>
              <a:t>, or refusing to end debate on a bill</a:t>
            </a:r>
          </a:p>
          <a:p>
            <a:pPr lvl="1"/>
            <a:r>
              <a:rPr lang="en-US" dirty="0" smtClean="0"/>
              <a:t>To end filibuster, must have 60 votes</a:t>
            </a:r>
          </a:p>
        </p:txBody>
      </p:sp>
      <p:pic>
        <p:nvPicPr>
          <p:cNvPr id="2050" name="Picture 2" descr="http://i.huffpost.com/gen/1211838/thumbs/o-WENDY-DAVIS-570.jpg?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945" y="4419600"/>
            <a:ext cx="368670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0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Filibuster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www.youtube.com/watch?v=HX8aFpnWxPA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9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029200"/>
          </a:xfrm>
        </p:spPr>
        <p:txBody>
          <a:bodyPr/>
          <a:lstStyle/>
          <a:p>
            <a:r>
              <a:rPr lang="en-US" b="1" dirty="0" smtClean="0"/>
              <a:t>Denied powers – </a:t>
            </a:r>
            <a:r>
              <a:rPr lang="en-US" dirty="0" smtClean="0"/>
              <a:t>things states, feds aren’t allowed to do</a:t>
            </a:r>
          </a:p>
          <a:p>
            <a:pPr lvl="1"/>
            <a:r>
              <a:rPr lang="en-US" dirty="0" smtClean="0"/>
              <a:t>Fed: tax </a:t>
            </a:r>
            <a:r>
              <a:rPr lang="en-US" b="1" dirty="0" smtClean="0"/>
              <a:t>exports</a:t>
            </a:r>
            <a:r>
              <a:rPr lang="en-US" dirty="0" smtClean="0"/>
              <a:t> (goods made in US and sold abroad), interfere with state responsibilities</a:t>
            </a:r>
          </a:p>
          <a:p>
            <a:pPr lvl="1"/>
            <a:r>
              <a:rPr lang="en-US" dirty="0" smtClean="0"/>
              <a:t>State: make treaties with other countries, coin $$, etc.</a:t>
            </a:r>
          </a:p>
          <a:p>
            <a:endParaRPr lang="en-US" b="1" dirty="0"/>
          </a:p>
        </p:txBody>
      </p:sp>
      <p:sp>
        <p:nvSpPr>
          <p:cNvPr id="4" name="AutoShape 2" descr="data:image/jpeg;base64,/9j/4AAQSkZJRgABAQAAAQABAAD/2wCEAAkGBxQTEhUUEhQWFRUVFRQUFBUYFRQUFBYUFBcXFhYVGBQYHCggGBolHBQUITEhJSkrLi4uGB8zODMsNygtLisBCgoKDg0OGhAQGywkICQtLCwsLCwsLCwsLCwsLCwsLCwsLCwtLCwsLCwsLCwsLCwsLCwsLCwsLCwsLCwsLCwsLP/AABEIALcBEwMBIgACEQEDEQH/xAAcAAACAwEBAQEAAAAAAAAAAAAAAgEDBAYFBwj/xABAEAABAwIDBAcFBgUEAgMAAAABAAIRAyEEEjEFQVFhBhMicYGRoRQysdHwI0JSksHhM2JygqIHFVPxQ8Ikc7L/xAAaAQADAQEBAQAAAAAAAAAAAAAAAQIDBAUG/8QALREAAgIBAwQCAAUEAwAAAAAAAAECEQMEEiETMUFRImEFFHHB0TKx8PGBkaH/2gAMAwEAAhEDEQA/AOmhClSvdPMIARCYBGUqQIgqCmITshF0PuVBhQWFaswIhVRxSU2NxRUAnsE7wNyWRwRdi7A2sRoVLqxKAGoIbzS+PofPsKT43kKw4k96oKhPYmG5o0HEFVurSbqtEoUEg3Ml7gdyVrZQpBVVS4JsnqyEwrFIXKCUqvuF12NFOqN6Q0gdLd6pQlsrsPf7LXYY7rpOrdwKA8qxtco+SH8Sl3NAK1Gs063VL2jchP2ga9CZQiI3oyc1PeExEF5VntJQwN3lMCwcVLr0Ur9lTqhVZK09k8UHC8CmpRXcHFvsZwxRdWFkJYHcqTJoQoVuUIT3BQ1kw7lEIhSBcyoAmNYLPCIUbEVvY7qiQuRCIVUibFQmhEJ2IVCeEQiwEQnhEIsBIRCaEQiwFhEKYRCdgRCiEyIRYCwiE0KIQImmyd8DeeA4qHgGC1zXg3luk7xG5Q5hNgSPLTnO5WVcknqzLN157798rHdLq1fFfwa0unf2VQiE0KFvZkRChMiEWMWEJoQmAqJUwiEgIV9OsAqYUJSimNNovqVp3JRdVIS2LwPcy3J9ShVoT2v2FovhEJoRCgVCwiE0KYRYUJCIVgar20FLmkUoWZIRC3Nw3JS7CjuU9ZFdJmCEQt/soR7IjrRDpMwQiFu9kS+yo6sRdJmOFELZ7L3pThuafUiLpyMsIhavZuaxbWd1TM0621j1SnmjGLbHHFJuivaG06dFozg3t2W5nFzpy28Ny0PaASJBjUgyEuyMLTxlR7XsOWm4uYczgczTlkAOuO0fe4C1l52xujpoNMPJmLGxaRMiZg68tVwafWOWSn5/2debTJQteD0YUQlhw1I/ulv+QsnZJ+6dJsQRa/FelvRxbZCvBjs6/Eaka271q2gBnOXSG6R+ETpzlZariBPuxqXDshv3pM2ETfcs20dpUqL8sOymm2oCO2Tn7uc3XPLJFZlfo2UJPF/yaYRCr2XiRXpNqsByu0kQdAbjdqFoLOS6YzUuUzBxa7orUKzKoyqrEIiE0IhFgLCITQiEwEhEJoRCLAWFEJ4UQgCEJ4Qix0a2Up3pm0b7lqFII6oLjeU6FjKfZVDqcK7KdxUhp3wVO9j2orZfQK0Uyh1T6lGfuSdjHATwsprKDiCjY2G9GoBSQsja/JSa/JHTkG9GrKlc1ZjV7/NN7VyR05C3omo6B+yAJE7koxPELy9s7VrsdT6mmXU/eqkNDuyJOUDMCXECBHFRlmsSuRWOLm6R7Bp2Xi7UZIzESA4AWm5m/L64LNielAc1oa0tc8gFrrFsmO1z5L3a2DDmBpMAX5rk1GrxwVN9zfHhlJ2vBHRJgbWfECWEwNxztWrHUe2QOObzgH4LyRsUEVJqP+0pupkTAAJmRzsFbs3ZnUhwY7UzMcQBEeC4MGrxwkm32/g6cuGUk0vI9Wllu4gDidFnaWhx7MdlxzEESC1w7I1Oh4J8dRcAC0Z3EZSXSYnUgbljfhamZxY9/WMFRpqAgDOAQAGlpBGnZ9V3S10sqrGc8dNGDuRXicIHh4lxEdWdJ+0sS1s2lpcJPFW0ej76mModYGGg2lDxLs5a2nSFMSLe+ahMboWatsrFNDgHEOcSXOApy91iDMWgQLcF6lWnjnObkqmerpB3YontFjcxkje4u5LjeSb+XJ0bYrjgfZ2zuqYWTfrKjjfMIJDWkcOyxtu9aDQ5qiizqKf2lbstvmeKbA3xAHqSseD6R0auY0y54a4tzBsAkAG0kGLjcvYwqe1LycGVxTs9DqVHs6MNjQ8nKHW4x81eTyKHnjGfTb59eQWPdHclwZjQSOw61lyUvC2U5GbjExmgUppFaX1eCpc+VrGUmZtRRX1RSlitzJSVaciaRXCiFbKWFVioWEJoUIsZvE8EF7luLFIaOC4eovR09N+zz87kNe46La5oSZIT3r0LY/ZjLDwKjIVrNRQ0E7lXUZHTRnFIqMq0PcRqEjnlUpMTiioN5J20ipavK23txtAtpth1R5aIOjGkxmPPgPozPLtVsqGNydI9XqTMAE910rwGglxDQN5gDzK8/ZW2qpqU2SIc9rT2RMFwGqz9Ptusz+zMHWO0qQRlpgxqR97W3IePJ+e3RuKOuegeOSUmV9LXvbRplphlXNcfeaACIP4TPiukp+63uHwXzPaGPe9opFziGlz5Li4w+BlbPui3FfQ6VEZRd2g++/5rx/xHN1GpM6tNjULSOB27icuMqakiq2ANfdYf19V9EFVxH8N4/J+jl832q0NxVaP+UXJJNms3lfThWHFZZIJxjfo0i+WZ8Picw9x4uRcDce9SytcjK7duUYWqLjmTPe4/JWi5Ph+q43wzYzYtrX5WvkCZgghrrHskx4xyWettui2Ax9J14htRogXuB+i144e5/V/6uXA4/ZxoVW5XB5DTUu2B2ZERN/3XoaTVKMXCl+vk5suHc1I7mntkvb1nVuDTOpYLNtN3aWnxVGK6UsZUptDKjy5lJ4LOrcCHWiesAmQuI6bVatTEsoNccgoUnZSctNoDJc926BEyfDguu6P7NzHCVJGWm3IQWjM5zXvbM8LggblvPOtiS9f54M1je5tnBdJBiq9TtUqzgwuAPVvgy5xmAMoIBAtwXo9D6T20nB7HMPWEw5rmmMrBoR3r6MNT/U74rANsYfMR19GeHWMn4ow/imWCSjG6JzaKE7t1Zl2PXaHOlw0HK/BejWxAmAR5jluVLdpUATFWkJN+2wX4m601HhzZaQQYgggjXiFks0s2sjlkqtr+C1jWLTuCfZMzlxSlNCIX1HB43IkKITohVYUIoVkJYRYULCE0IyosKFQnhCNw9p7TXIzrMaqrc8rg2nXuNJ33UhwAWXrUxcEUFjvA3KctlU2onzc0xD0mTqSOGisewGwAtv3nvRh6Tn9lpbmiYLoMcef7rNtSq6gabXgZqjoaA4mwiXG26R5rOeVR7s0jjbXH90V7UxbaFPO4b8rQN7joJ3aL5/tcuq4xh0zdQSYtJDTAHiuk6a1XdUwDe8d3ZDrz4lcZg8UGVWTLndcLWn+J6LknleX+jnuaxj0+53dDZJpvY/rAcrmujIR7pnXNyXLY3A1Ti8W803ZXYioWENJDmkmDbvXqbd288QwNyA6kOlxBkcLL1+jtT/4zDxzn/Ny86UsuCHzXk7HNZX3s4DG03ioRlI7LdYHE3Go10X0qhnyNlzfdH3SN39S4LpTiIxlQH/jpEDebHcu7oVyWN7LrgcOHf9Ss9S1KMWLEqbPm+0dk4jFY6uynlOR7XuBORujd15PyXR4jZfV++xo4GGnlu715H++Ow2NxtVtMO/hiHHKL5G7p3Ocf7Vs2p0poPa11R7muIdYU3Opk5m+67eYaNLXN16MIXijXejOOVxyNeLOt2NhmdSzsN0O4cSvL6R0w17S0BstMxab8lzTunb6LAxlOezLC9hbIJPas/TwC8javS+o6oRVrUgGiQRT3xORrc/MXJ8tFw49HlWTc+3JtHU41I7PYgz1QHS6xNyTovK2iXiq3O0NLQ4NzANGWTvJ0Xzqt0prTLazx/QSy3CRC8mvj3PJLiXE6lxJPmV1/knutsyy6qMncUfZOkO38EHAGpSOalSFRwp+0Zsl2tJYdAbxxvuEZMD/qNhsOxjWtrVi15fIApMh0HLDnk2IO7evkPtLnEAXOgAEnyW/D7CxdT3MPWPPq3Nb5uAC2Wkh55Od5pH0B3+oLqpc1rW4cVCQajqtWpkDp7QAAuJ4LlMPXoscWte1zc0Z9Za10tdl1boCsLui9dv8AFNCj/wDbiKLT5BxPor63Rw0qbqr69AhokBnXVMxNg3N1YaJJAkmLrWGKOP8ApREpuXdnr42rhsoNI9poaXumoc+Uk9ppENiRGXnK6joV0iZSY2i8zTBJa9rswGYyQ5o0uTovm+E+0Ip520g6Zc5xFMQCZdGgtruV+IwFfCkOcIB9yo0h9J45PFj3G6qEE63eHYTl69H6CpljgC0ggiQRcEcbKX027pXyroV0zdSe1pdlEy6n92puOUn3XfV19WobWZiG52BzQCR2ssz3NcY8V1b3ZhtVFQATi24FM6FXK0uyaovD+XqlJHBVB5Q6olQ7Jc1Vmmg1FHWKlZLaDqUI6xQquQviXFCvpBv3j4KypUYRFh4Ln3Gu0pbQcRm3JKdMnRaRigBGqztrRohNg0iz2cgSdFVIUmueKqKavyJ/Rk23tRlFjC5pLnPDGAGCHGTOYXbABuFze2+lFV9XDtMS0uIcbuixg8bjWPPVP0yxF6QI7LawvOrskkW3Q8X7+C4/rw6vm1yAxrFmE+K5dQm/05O3TOHZrm1/0e90j2zUNIF0GHiLAXc13yXNbIxBdUpl1yaoJgXtUG4cl6OMHWtbTDhoyo8i/wB3S+/tKdg0W06jQP8AmAkxJ7e8rHDkWCLaXItSllycduD0+k9NxqNF2iG6ggntHSd3NdJ0cwzG4an2R97vnM7eua6YY7NXa1gHu6kwBdzh6R5rfhK2J9gpVKWV1TK/sADLLSAW34w6/ouPOsmoxqbpN8l43HHLaYNvU2txdWBHYpknwSdOOngoTh6E9bkaH1BEMzNBhv8ANBF93w8rpDg6tai6vUJbUd9lkDhGam2blv8AUBHJcJj6rqtR9SpqSJuBAaA1o8mgLXFpk1Fz5pEyyNNpEu2gXOzPzPMyS5xJPeTc+ajGbVqVA2S0BswGtFvOSsNR8n95Sucu4wHfWcdXE+JSyI3JJQgBpTNdBBGoMjQ3HI6qAwkxFxNrzbVIgDqtm9M6rQRVzPBgDq3jCho3z1LAT5hexV29hCBmqU3jUtfh8Xi3fmr1Q2fBfPlKdk7Ud4zpjh2fw/aQBo2nSwWGZ5tY5w815+2eloxFN1M0q3aiC/G16gBBBB6qAw6bwuUVjGmRO8SO5Fjo9zo1j2UKmd/WgxDH0nND6ZOpyPBa8EWgxvXu7T24xrD1DmONWc2RppsdftCvhHgsDr2c03I4WPJBkWQXgarWPCIfJawr6B/prtxxrii+5e12V0XOUZod3AG64BoX1L/TTYJpUziKgh9URTB1bTN573W8AOKtImzvQ1KVXKCVdCseygwklRKdCscgKCEmZEp0Kx8vNCSUJ0B4GG2w9tndoc9fNejR2u07iPVc8QNybKsx2dayuDoQUxcuVZVPP6+KuZtB7d8jzSSCzoy5GZeZh9qNdY9k+i1NqhUkKzlum+HuH5i7MHNyaw/K0Bw4SLeHMrk20Zc8vERlETaMomfBe/0gqO6xxIF6hAtq0RlcSNbTZc+aXaLnGTm36aDQLglBuTOlTpIiliiDLBbKACbDd5rNUvlc4k5ntMaAODjNtYtF1jrYlx0MkEhoaDbTfuNgkAeReBz320uqUUuwufJv9uJDc2gkNOY9kCYaBGnzXe065Gy6OWp1JOYdZYloNTWDrYhfLnENGsm8LzsbXc89pxdGkkkN5AbkTg5UEWkfQukO38E6h1TKmaarqj9WuPWsElsHUFo8yvmFR+tzE2UOSFNRodkIUFCYAgJ6NPM4CQ2bSdAd0ncOaWpTLSWuEEEgjgRYhIDtdgbAdicmIa4dsEPb94OaC10DSDAPmuQxOGdTOV7S1wsQQQQflY35L0cBtqu0sDaz25RlGU5SBAGovpA8FVtRri4ue4uLtXOdmcTukkkrJWpUzRpONo82VKhWYcAuAdIBIBI1AO9amYoV+GbJUYrD5HRMyARqLGdQbg2+C1bNpSHE6AfL5hVHliZYUlCnmOY+HzWptCWF0jUNA3njA+tV0PQ/o4cVVvakyDUcOG5jeZ9B4TpH5P8AQiXC/U1dB+i5xD+sqt+wYZvpUcPuD+Ubz4cY+sgqulRaxoawANaAGtAgADcmWyMy7LwVRKC5EoQ2QhMHBDnhOxULKhGZEpiCUKUIsdHLYlrWviOH1ySupxdpkfA/W9b8TgHPeToLR9d8p/8AZuxIcc0aRAngubqJeTTpt3SPLBTTK1N2W4mD2fUKXbMdmgXtIJ+Ep74+ydkvRjLYVjKrhcFWMwTjaD+ngVFLDnMGukToYWimidrOJr4moalWdA7eZiDl0jgNF5mIMXJkm9+fJdB0ywLqb833X9kkaFzefMH0K5eswkTyHxIWLijRMDWsAldX4pDRdwKR9I8CmMzV3rG99+/XuW6th3bhu8tQsrsM/wDCkwMlVpBgiDz53HoQq4Wt9J7jcTADd2jRAHgAB4KPY3/h9R81BRlhRlWo4V/D1CkYF/D1CAMgCY/BbGbLqGwaPP8AVQ/ZdQGDE9/7JDEZhHGn1kdkOykzcHdPDULXiTmoh0aWJnh9DzRh9j13CG6EyRmIBjSRvW+hsKvlc05ADukm8d3ILLI0uX4NcabtV3Oebr4FDQuhodFMQIPYFuJ324K1nRGuYktA0BvHHhzVbkTskc1kXt0sIWtDCO0TpzOg+C9pvQirkaXVGQ1zibO0OWw8j5r2No7BJIqNeBIEAh1iBBMgJLPFT234f7DeCThdeV+5zDsCX1W0mCSYa0cSd579e6F9g2Js9uGotpM3XcfxOOrj9aQuR6G7DNOsXvIdkYMsT7z5G8C4DT5rtg5ehhglE4skm5cl3WKHVFXKFrSIssFVQ6qkhQnSC2OHphVVSEUKy4VFIeqJUyih2aM6FnzKUtpVnMN2nViZd4uIMcbSrBtCp+J19IJ9ZWDEM7IJcW94yjzkFK3LEkOI4wQTrpv4LXZH0Y75ezcdpuBvUP5hCc49+uZ/fIj1K8luIc4gNptdvkucNOIy/NO5r3CHMbJO5xj4AJbI+g3y9npjHOJjO/wI3eKh+0yB/Ed5gLz24RwuKYJG/S+/UGyhmce9Tg7iNB4ZQjZH0G5+yrbmMqVWhnvAEOEuuCJGmXgTvXhvoAmCHDwlexiKLDfV2pl5B52Lkr8LH3nG1haCOR0USxRZccskeM6kG27XH3Z/VUl07nDva79JXtsog3hwJ3Q70srPZOII5nXxBCzeBFrMzlqzo4+RHxCxvqfyn1+S7N2EaNRv1/YpRgwdRumDB9frVZSxP2Wsn0cO18Xgx4wmGKHD1XZv2bTI0Jte36QsVTYVLXKR4X9fFY7aNNzObGKH4fVX4eqDqLd917A2BSnfA4xc+SV+waR3EaXT2fYLJ9CUNoNFgwR/VP6KljwXSWgkkkgFaB0bpE2zwNbhKdi0QLBx55iI/dRs+zTq/X/prdjydGAeavO0yBam3vkry37LYIgkf3Gfqyg4Mfjd+Y/JZz0+9VZpHVKL7HS09ovgWYOQB/VPUxzyNw5AQuVGEd+J/KHlMaDwbOf+cn0lX+XkC1cV4PexWOqRla4gD47+9LR2lUbZ8EPIykj3X8O50efevBLX/jf3ZnKzq3H7zvFx3clgtDkU99o1f4hjcHHazscBtIgHtBsm7QNCBFzeNFsO0HD7x46fsuJoseLhz5Ovad63WikXn/yOtfUn11XsQ4VUeRN27s67/dHfjPolO03z7zvyyufYKhuHu3fVyvRpOMTD7aw4fCYWioiz0WY950L/ACUnG1Nxd5fssYDte00GNeZ71ZVB+64jdv8AiVQjUMRW3E+irbjK28n/AB/RZabXg3e48pY0fP1VrWvJ0PPtNKANBxtTifSEe2VNzvh8lkqTIGkaDNrHJK9z5EG28ZTKdBZtGOqfi/8AypWTrhxA5FwB8kIodmQ7JYZIpsnUHMSPRx+Cv9myD3Wd5Dm/oPipztDcxqkj8TsovrYkBqUV/wAOIaRYmXU9/Nov5pCM1ZlMEFzmhxsMrnkHxBt4q/8A24ETLvzMI9RJVbo1NQuGktaZ/OSCfNW4fDMP/lcO9xPqUCEbshgbJA5Q7L/iLfBV1MKGR2HO5gtHnmA9FdWo02m7nFxsCCXSobRdHZL9f5gTw7cQgCaMWOU6GxMn0FvRIGHRzBrPv+RhM+mZ+0e5pA/5HBp/xhPh61MD3xJ/nn1SY0Zj2TABb3l1/X1QKYd74nlJVuIcwmQe86k+aRuJBMQZ3HK74kJMaK3bOpD7jQf6c314Ip4NjQLNvOjY+j4q/rOGY7vonelNEzqZOlpj+4BRz5ZfHhFJytJJcTpYCb7vdSF4MdqAeNvC4CZ8iQ93MXIPwhUUaYcZs/fa3duWbgu7KUn2LaO/TnFo9YTCjbXXuEeP7lN1YEgUxB1AF/EkJ2hpJykGbGNfJZS78GkSGWGgHESDYbwqpOgFt3/YcFbUpAaAjSCWSPVViuZgz3xY8d6j7K+jMWAaAd8me/Xeq2Uxvt4fFaXOdMbuG47tSLKA3iJnQW17iqRLMrBuEcxEnvjd4JoGnlb91ZpciP33oaAbTM7pkBaUQUZL7/UH4oLL6E/t3rY1tp5W3emqz1a7W2LT5H4laJEMHN7Mx5n0iE1MAjT68UjqQsTmvukt+MLS1oAnd5nz3q6ZPA1Jh4T3EAr08L7v0Dy0IWOiwHR3OREjzJ9FrpUHAWqE3/kFj/aqViGqYN5FjE8S8/B4KpZTqtIBeCCL2eY/M8wtTWhsS+53nKT3TAUdfJIY9rzuBcwD/H5KhE0q4IiYvuILp7gmzBxjtX/kOnOQlAdIzWtuJI7pgKXudME932kGfkgBK+bXQC3utHq6VNKo42gnwZEcLJhMCWtMcXh3rAVhqtyzmAvpBPhYWTAVzjOjRyJM/FCrlv4zqd7j+iEAK+lTcBlAn+/TuBAWZlWm0xkzRaA0C54lz0ISfFguS+sHuhxaxrSYDTLjHg4D0WOoA2crGTMOOUz5k3UoSiDGbimsEkBrdSbXH5VqZiXOGZhF9Dlv+nqhCbQkyurha1yeqPMsv4we9R9o2I6tn9LNe+6EKUyqK2ueSSXDwaRfXiUdfOYCDHx4aKEJMpDMd+INkAayfSFNZ41gRzkAeEFShZN/KjRLiyo1JtIG4wLfvqhgi/huju0lQhZSly0XGPCZVWB1Dt9xlMx3yE1GZmQYAtBm/MlShJv4Ngl8qFqSJiD+ISflvSVGt1tIuRLrSI5IQsYTbdGkoJFckxkzRxzW5WJSzY30MEmd3cdEIXTCCbaMZSaVkt0JHxgfCd6Ss+ANBPf+ihCK8BZNPQxNh3crXV7Wxx4a3KEKoS4FKPJJYbESJ00lWMYed+Y/6QhaWRQ76BsHTHhbyVtCiG6EjfeHC3DeEIVog3USIzG/MCPGENqhxsD3w0el0ITAhopum5ka7iPIQU7cLJ7NR3cST8QpQgKIdRaDlkeRVFbDM1IBjiJjukFCE7Ciylg6ZA0/KPkoQhM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WFRUVFRQUFBUYFRQUFBYUFBcXFhYVGBQYHCggGBolHBQUITEhJSkrLi4uGB8zODMsNygtLisBCgoKDg0OGhAQGywkICQtLCwsLCwsLCwsLCwsLCwsLCwsLCwtLCwsLCwsLCwsLCwsLCwsLCwsLCwsLCwsLCwsLP/AABEIALcBEwMBIgACEQEDEQH/xAAcAAACAwEBAQEAAAAAAAAAAAAAAgEDBAYFBwj/xABAEAABAwIDBAcFBgUEAgMAAAABAAIRAyEEEjEFQVFhBhMicYGRoRQysdHwI0JSksHhM2JygqIHFVPxQ8Ikc7L/xAAaAQADAQEBAQAAAAAAAAAAAAAAAQIDBAUG/8QALREAAgIBAwQCAAUEAwAAAAAAAAECEQMEEiETMUFRImEFFHHB0TKx8PGBkaH/2gAMAwEAAhEDEQA/AOmhClSvdPMIARCYBGUqQIgqCmITshF0PuVBhQWFaswIhVRxSU2NxRUAnsE7wNyWRwRdi7A2sRoVLqxKAGoIbzS+PofPsKT43kKw4k96oKhPYmG5o0HEFVurSbqtEoUEg3Ml7gdyVrZQpBVVS4JsnqyEwrFIXKCUqvuF12NFOqN6Q0gdLd6pQlsrsPf7LXYY7rpOrdwKA8qxtco+SH8Sl3NAK1Gs063VL2jchP2ga9CZQiI3oyc1PeExEF5VntJQwN3lMCwcVLr0Ur9lTqhVZK09k8UHC8CmpRXcHFvsZwxRdWFkJYHcqTJoQoVuUIT3BQ1kw7lEIhSBcyoAmNYLPCIUbEVvY7qiQuRCIVUibFQmhEJ2IVCeEQiwEQnhEIsBIRCaEQiwFhEKYRCdgRCiEyIRYCwiE0KIQImmyd8DeeA4qHgGC1zXg3luk7xG5Q5hNgSPLTnO5WVcknqzLN157798rHdLq1fFfwa0unf2VQiE0KFvZkRChMiEWMWEJoQmAqJUwiEgIV9OsAqYUJSimNNovqVp3JRdVIS2LwPcy3J9ShVoT2v2FovhEJoRCgVCwiE0KYRYUJCIVgar20FLmkUoWZIRC3Nw3JS7CjuU9ZFdJmCEQt/soR7IjrRDpMwQiFu9kS+yo6sRdJmOFELZ7L3pThuafUiLpyMsIhavZuaxbWd1TM0621j1SnmjGLbHHFJuivaG06dFozg3t2W5nFzpy28Ny0PaASJBjUgyEuyMLTxlR7XsOWm4uYczgczTlkAOuO0fe4C1l52xujpoNMPJmLGxaRMiZg68tVwafWOWSn5/2debTJQteD0YUQlhw1I/ulv+QsnZJ+6dJsQRa/FelvRxbZCvBjs6/Eaka271q2gBnOXSG6R+ETpzlZariBPuxqXDshv3pM2ETfcs20dpUqL8sOymm2oCO2Tn7uc3XPLJFZlfo2UJPF/yaYRCr2XiRXpNqsByu0kQdAbjdqFoLOS6YzUuUzBxa7orUKzKoyqrEIiE0IhFgLCITQiEwEhEJoRCLAWFEJ4UQgCEJ4Qix0a2Up3pm0b7lqFII6oLjeU6FjKfZVDqcK7KdxUhp3wVO9j2orZfQK0Uyh1T6lGfuSdjHATwsprKDiCjY2G9GoBSQsja/JSa/JHTkG9GrKlc1ZjV7/NN7VyR05C3omo6B+yAJE7koxPELy9s7VrsdT6mmXU/eqkNDuyJOUDMCXECBHFRlmsSuRWOLm6R7Bp2Xi7UZIzESA4AWm5m/L64LNielAc1oa0tc8gFrrFsmO1z5L3a2DDmBpMAX5rk1GrxwVN9zfHhlJ2vBHRJgbWfECWEwNxztWrHUe2QOObzgH4LyRsUEVJqP+0pupkTAAJmRzsFbs3ZnUhwY7UzMcQBEeC4MGrxwkm32/g6cuGUk0vI9Wllu4gDidFnaWhx7MdlxzEESC1w7I1Oh4J8dRcAC0Z3EZSXSYnUgbljfhamZxY9/WMFRpqAgDOAQAGlpBGnZ9V3S10sqrGc8dNGDuRXicIHh4lxEdWdJ+0sS1s2lpcJPFW0ej76mModYGGg2lDxLs5a2nSFMSLe+ahMboWatsrFNDgHEOcSXOApy91iDMWgQLcF6lWnjnObkqmerpB3YontFjcxkje4u5LjeSb+XJ0bYrjgfZ2zuqYWTfrKjjfMIJDWkcOyxtu9aDQ5qiizqKf2lbstvmeKbA3xAHqSseD6R0auY0y54a4tzBsAkAG0kGLjcvYwqe1LycGVxTs9DqVHs6MNjQ8nKHW4x81eTyKHnjGfTb59eQWPdHclwZjQSOw61lyUvC2U5GbjExmgUppFaX1eCpc+VrGUmZtRRX1RSlitzJSVaciaRXCiFbKWFVioWEJoUIsZvE8EF7luLFIaOC4eovR09N+zz87kNe46La5oSZIT3r0LY/ZjLDwKjIVrNRQ0E7lXUZHTRnFIqMq0PcRqEjnlUpMTiioN5J20ipavK23txtAtpth1R5aIOjGkxmPPgPozPLtVsqGNydI9XqTMAE910rwGglxDQN5gDzK8/ZW2qpqU2SIc9rT2RMFwGqz9Ptusz+zMHWO0qQRlpgxqR97W3IePJ+e3RuKOuegeOSUmV9LXvbRplphlXNcfeaACIP4TPiukp+63uHwXzPaGPe9opFziGlz5Li4w+BlbPui3FfQ6VEZRd2g++/5rx/xHN1GpM6tNjULSOB27icuMqakiq2ANfdYf19V9EFVxH8N4/J+jl832q0NxVaP+UXJJNms3lfThWHFZZIJxjfo0i+WZ8Picw9x4uRcDce9SytcjK7duUYWqLjmTPe4/JWi5Ph+q43wzYzYtrX5WvkCZgghrrHskx4xyWettui2Ax9J14htRogXuB+i144e5/V/6uXA4/ZxoVW5XB5DTUu2B2ZERN/3XoaTVKMXCl+vk5suHc1I7mntkvb1nVuDTOpYLNtN3aWnxVGK6UsZUptDKjy5lJ4LOrcCHWiesAmQuI6bVatTEsoNccgoUnZSctNoDJc926BEyfDguu6P7NzHCVJGWm3IQWjM5zXvbM8LggblvPOtiS9f54M1je5tnBdJBiq9TtUqzgwuAPVvgy5xmAMoIBAtwXo9D6T20nB7HMPWEw5rmmMrBoR3r6MNT/U74rANsYfMR19GeHWMn4ow/imWCSjG6JzaKE7t1Zl2PXaHOlw0HK/BejWxAmAR5jluVLdpUATFWkJN+2wX4m601HhzZaQQYgggjXiFks0s2sjlkqtr+C1jWLTuCfZMzlxSlNCIX1HB43IkKITohVYUIoVkJYRYULCE0IyosKFQnhCNw9p7TXIzrMaqrc8rg2nXuNJ33UhwAWXrUxcEUFjvA3KctlU2onzc0xD0mTqSOGisewGwAtv3nvRh6Tn9lpbmiYLoMcef7rNtSq6gabXgZqjoaA4mwiXG26R5rOeVR7s0jjbXH90V7UxbaFPO4b8rQN7joJ3aL5/tcuq4xh0zdQSYtJDTAHiuk6a1XdUwDe8d3ZDrz4lcZg8UGVWTLndcLWn+J6LknleX+jnuaxj0+53dDZJpvY/rAcrmujIR7pnXNyXLY3A1Ti8W803ZXYioWENJDmkmDbvXqbd288QwNyA6kOlxBkcLL1+jtT/4zDxzn/Ny86UsuCHzXk7HNZX3s4DG03ioRlI7LdYHE3Go10X0qhnyNlzfdH3SN39S4LpTiIxlQH/jpEDebHcu7oVyWN7LrgcOHf9Ss9S1KMWLEqbPm+0dk4jFY6uynlOR7XuBORujd15PyXR4jZfV++xo4GGnlu715H++Ow2NxtVtMO/hiHHKL5G7p3Ocf7Vs2p0poPa11R7muIdYU3Opk5m+67eYaNLXN16MIXijXejOOVxyNeLOt2NhmdSzsN0O4cSvL6R0w17S0BstMxab8lzTunb6LAxlOezLC9hbIJPas/TwC8javS+o6oRVrUgGiQRT3xORrc/MXJ8tFw49HlWTc+3JtHU41I7PYgz1QHS6xNyTovK2iXiq3O0NLQ4NzANGWTvJ0Xzqt0prTLazx/QSy3CRC8mvj3PJLiXE6lxJPmV1/knutsyy6qMncUfZOkO38EHAGpSOalSFRwp+0Zsl2tJYdAbxxvuEZMD/qNhsOxjWtrVi15fIApMh0HLDnk2IO7evkPtLnEAXOgAEnyW/D7CxdT3MPWPPq3Nb5uAC2Wkh55Od5pH0B3+oLqpc1rW4cVCQajqtWpkDp7QAAuJ4LlMPXoscWte1zc0Z9Za10tdl1boCsLui9dv8AFNCj/wDbiKLT5BxPor63Rw0qbqr69AhokBnXVMxNg3N1YaJJAkmLrWGKOP8ApREpuXdnr42rhsoNI9poaXumoc+Uk9ppENiRGXnK6joV0iZSY2i8zTBJa9rswGYyQ5o0uTovm+E+0Ip520g6Zc5xFMQCZdGgtruV+IwFfCkOcIB9yo0h9J45PFj3G6qEE63eHYTl69H6CpljgC0ggiQRcEcbKX027pXyroV0zdSe1pdlEy6n92puOUn3XfV19WobWZiG52BzQCR2ssz3NcY8V1b3ZhtVFQATi24FM6FXK0uyaovD+XqlJHBVB5Q6olQ7Jc1Vmmg1FHWKlZLaDqUI6xQquQviXFCvpBv3j4KypUYRFh4Ln3Gu0pbQcRm3JKdMnRaRigBGqztrRohNg0iz2cgSdFVIUmueKqKavyJ/Rk23tRlFjC5pLnPDGAGCHGTOYXbABuFze2+lFV9XDtMS0uIcbuixg8bjWPPVP0yxF6QI7LawvOrskkW3Q8X7+C4/rw6vm1yAxrFmE+K5dQm/05O3TOHZrm1/0e90j2zUNIF0GHiLAXc13yXNbIxBdUpl1yaoJgXtUG4cl6OMHWtbTDhoyo8i/wB3S+/tKdg0W06jQP8AmAkxJ7e8rHDkWCLaXItSllycduD0+k9NxqNF2iG6ggntHSd3NdJ0cwzG4an2R97vnM7eua6YY7NXa1gHu6kwBdzh6R5rfhK2J9gpVKWV1TK/sADLLSAW34w6/ouPOsmoxqbpN8l43HHLaYNvU2txdWBHYpknwSdOOngoTh6E9bkaH1BEMzNBhv8ANBF93w8rpDg6tai6vUJbUd9lkDhGam2blv8AUBHJcJj6rqtR9SpqSJuBAaA1o8mgLXFpk1Fz5pEyyNNpEu2gXOzPzPMyS5xJPeTc+ajGbVqVA2S0BswGtFvOSsNR8n95Sucu4wHfWcdXE+JSyI3JJQgBpTNdBBGoMjQ3HI6qAwkxFxNrzbVIgDqtm9M6rQRVzPBgDq3jCho3z1LAT5hexV29hCBmqU3jUtfh8Xi3fmr1Q2fBfPlKdk7Ud4zpjh2fw/aQBo2nSwWGZ5tY5w815+2eloxFN1M0q3aiC/G16gBBBB6qAw6bwuUVjGmRO8SO5Fjo9zo1j2UKmd/WgxDH0nND6ZOpyPBa8EWgxvXu7T24xrD1DmONWc2RppsdftCvhHgsDr2c03I4WPJBkWQXgarWPCIfJawr6B/prtxxrii+5e12V0XOUZod3AG64BoX1L/TTYJpUziKgh9URTB1bTN573W8AOKtImzvQ1KVXKCVdCseygwklRKdCscgKCEmZEp0Kx8vNCSUJ0B4GG2w9tndoc9fNejR2u07iPVc8QNybKsx2dayuDoQUxcuVZVPP6+KuZtB7d8jzSSCzoy5GZeZh9qNdY9k+i1NqhUkKzlum+HuH5i7MHNyaw/K0Bw4SLeHMrk20Zc8vERlETaMomfBe/0gqO6xxIF6hAtq0RlcSNbTZc+aXaLnGTm36aDQLglBuTOlTpIiliiDLBbKACbDd5rNUvlc4k5ntMaAODjNtYtF1jrYlx0MkEhoaDbTfuNgkAeReBz320uqUUuwufJv9uJDc2gkNOY9kCYaBGnzXe065Gy6OWp1JOYdZYloNTWDrYhfLnENGsm8LzsbXc89pxdGkkkN5AbkTg5UEWkfQukO38E6h1TKmaarqj9WuPWsElsHUFo8yvmFR+tzE2UOSFNRodkIUFCYAgJ6NPM4CQ2bSdAd0ncOaWpTLSWuEEEgjgRYhIDtdgbAdicmIa4dsEPb94OaC10DSDAPmuQxOGdTOV7S1wsQQQQflY35L0cBtqu0sDaz25RlGU5SBAGovpA8FVtRri4ue4uLtXOdmcTukkkrJWpUzRpONo82VKhWYcAuAdIBIBI1AO9amYoV+GbJUYrD5HRMyARqLGdQbg2+C1bNpSHE6AfL5hVHliZYUlCnmOY+HzWptCWF0jUNA3njA+tV0PQ/o4cVVvakyDUcOG5jeZ9B4TpH5P8AQiXC/U1dB+i5xD+sqt+wYZvpUcPuD+Ubz4cY+sgqulRaxoawANaAGtAgADcmWyMy7LwVRKC5EoQ2QhMHBDnhOxULKhGZEpiCUKUIsdHLYlrWviOH1ySupxdpkfA/W9b8TgHPeToLR9d8p/8AZuxIcc0aRAngubqJeTTpt3SPLBTTK1N2W4mD2fUKXbMdmgXtIJ+Ep74+ydkvRjLYVjKrhcFWMwTjaD+ngVFLDnMGukToYWimidrOJr4moalWdA7eZiDl0jgNF5mIMXJkm9+fJdB0ywLqb833X9kkaFzefMH0K5eswkTyHxIWLijRMDWsAldX4pDRdwKR9I8CmMzV3rG99+/XuW6th3bhu8tQsrsM/wDCkwMlVpBgiDz53HoQq4Wt9J7jcTADd2jRAHgAB4KPY3/h9R81BRlhRlWo4V/D1CkYF/D1CAMgCY/BbGbLqGwaPP8AVQ/ZdQGDE9/7JDEZhHGn1kdkOykzcHdPDULXiTmoh0aWJnh9DzRh9j13CG6EyRmIBjSRvW+hsKvlc05ADukm8d3ILLI0uX4NcabtV3Oebr4FDQuhodFMQIPYFuJ324K1nRGuYktA0BvHHhzVbkTskc1kXt0sIWtDCO0TpzOg+C9pvQirkaXVGQ1zibO0OWw8j5r2No7BJIqNeBIEAh1iBBMgJLPFT234f7DeCThdeV+5zDsCX1W0mCSYa0cSd579e6F9g2Js9uGotpM3XcfxOOrj9aQuR6G7DNOsXvIdkYMsT7z5G8C4DT5rtg5ehhglE4skm5cl3WKHVFXKFrSIssFVQ6qkhQnSC2OHphVVSEUKy4VFIeqJUyih2aM6FnzKUtpVnMN2nViZd4uIMcbSrBtCp+J19IJ9ZWDEM7IJcW94yjzkFK3LEkOI4wQTrpv4LXZH0Y75ezcdpuBvUP5hCc49+uZ/fIj1K8luIc4gNptdvkucNOIy/NO5r3CHMbJO5xj4AJbI+g3y9npjHOJjO/wI3eKh+0yB/Ed5gLz24RwuKYJG/S+/UGyhmce9Tg7iNB4ZQjZH0G5+yrbmMqVWhnvAEOEuuCJGmXgTvXhvoAmCHDwlexiKLDfV2pl5B52Lkr8LH3nG1haCOR0USxRZccskeM6kG27XH3Z/VUl07nDva79JXtsog3hwJ3Q70srPZOII5nXxBCzeBFrMzlqzo4+RHxCxvqfyn1+S7N2EaNRv1/YpRgwdRumDB9frVZSxP2Wsn0cO18Xgx4wmGKHD1XZv2bTI0Jte36QsVTYVLXKR4X9fFY7aNNzObGKH4fVX4eqDqLd917A2BSnfA4xc+SV+waR3EaXT2fYLJ9CUNoNFgwR/VP6KljwXSWgkkkgFaB0bpE2zwNbhKdi0QLBx55iI/dRs+zTq/X/prdjydGAeavO0yBam3vkry37LYIgkf3Gfqyg4Mfjd+Y/JZz0+9VZpHVKL7HS09ovgWYOQB/VPUxzyNw5AQuVGEd+J/KHlMaDwbOf+cn0lX+XkC1cV4PexWOqRla4gD47+9LR2lUbZ8EPIykj3X8O50efevBLX/jf3ZnKzq3H7zvFx3clgtDkU99o1f4hjcHHazscBtIgHtBsm7QNCBFzeNFsO0HD7x46fsuJoseLhz5Ovad63WikXn/yOtfUn11XsQ4VUeRN27s67/dHfjPolO03z7zvyyufYKhuHu3fVyvRpOMTD7aw4fCYWioiz0WY950L/ACUnG1Nxd5fssYDte00GNeZ71ZVB+64jdv8AiVQjUMRW3E+irbjK28n/AB/RZabXg3e48pY0fP1VrWvJ0PPtNKANBxtTifSEe2VNzvh8lkqTIGkaDNrHJK9z5EG28ZTKdBZtGOqfi/8AypWTrhxA5FwB8kIodmQ7JYZIpsnUHMSPRx+Cv9myD3Wd5Dm/oPipztDcxqkj8TsovrYkBqUV/wAOIaRYmXU9/Nov5pCM1ZlMEFzmhxsMrnkHxBt4q/8A24ETLvzMI9RJVbo1NQuGktaZ/OSCfNW4fDMP/lcO9xPqUCEbshgbJA5Q7L/iLfBV1MKGR2HO5gtHnmA9FdWo02m7nFxsCCXSobRdHZL9f5gTw7cQgCaMWOU6GxMn0FvRIGHRzBrPv+RhM+mZ+0e5pA/5HBp/xhPh61MD3xJ/nn1SY0Zj2TABb3l1/X1QKYd74nlJVuIcwmQe86k+aRuJBMQZ3HK74kJMaK3bOpD7jQf6c314Ip4NjQLNvOjY+j4q/rOGY7vonelNEzqZOlpj+4BRz5ZfHhFJytJJcTpYCb7vdSF4MdqAeNvC4CZ8iQ93MXIPwhUUaYcZs/fa3duWbgu7KUn2LaO/TnFo9YTCjbXXuEeP7lN1YEgUxB1AF/EkJ2hpJykGbGNfJZS78GkSGWGgHESDYbwqpOgFt3/YcFbUpAaAjSCWSPVViuZgz3xY8d6j7K+jMWAaAd8me/Xeq2Uxvt4fFaXOdMbuG47tSLKA3iJnQW17iqRLMrBuEcxEnvjd4JoGnlb91ZpciP33oaAbTM7pkBaUQUZL7/UH4oLL6E/t3rY1tp5W3emqz1a7W2LT5H4laJEMHN7Mx5n0iE1MAjT68UjqQsTmvukt+MLS1oAnd5nz3q6ZPA1Jh4T3EAr08L7v0Dy0IWOiwHR3OREjzJ9FrpUHAWqE3/kFj/aqViGqYN5FjE8S8/B4KpZTqtIBeCCL2eY/M8wtTWhsS+53nKT3TAUdfJIY9rzuBcwD/H5KhE0q4IiYvuILp7gmzBxjtX/kOnOQlAdIzWtuJI7pgKXudME932kGfkgBK+bXQC3utHq6VNKo42gnwZEcLJhMCWtMcXh3rAVhqtyzmAvpBPhYWTAVzjOjRyJM/FCrlv4zqd7j+iEAK+lTcBlAn+/TuBAWZlWm0xkzRaA0C54lz0ISfFguS+sHuhxaxrSYDTLjHg4D0WOoA2crGTMOOUz5k3UoSiDGbimsEkBrdSbXH5VqZiXOGZhF9Dlv+nqhCbQkyurha1yeqPMsv4we9R9o2I6tn9LNe+6EKUyqK2ueSSXDwaRfXiUdfOYCDHx4aKEJMpDMd+INkAayfSFNZ41gRzkAeEFShZN/KjRLiyo1JtIG4wLfvqhgi/huju0lQhZSly0XGPCZVWB1Dt9xlMx3yE1GZmQYAtBm/MlShJv4Ngl8qFqSJiD+ISflvSVGt1tIuRLrSI5IQsYTbdGkoJFckxkzRxzW5WJSzY30MEmd3cdEIXTCCbaMZSaVkt0JHxgfCd6Ss+ANBPf+ihCK8BZNPQxNh3crXV7Wxx4a3KEKoS4FKPJJYbESJ00lWMYed+Y/6QhaWRQ76BsHTHhbyVtCiG6EjfeHC3DeEIVog3USIzG/MCPGENqhxsD3w0el0ITAhopum5ka7iPIQU7cLJ7NR3cST8QpQgKIdRaDlkeRVFbDM1IBjiJjukFCE7Ciylg6ZA0/KPkoQhMd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nsba.biz/wp-content/uploads/2012/09/pic-export-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77755"/>
            <a:ext cx="3998642" cy="266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0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Between states: </a:t>
            </a:r>
            <a:r>
              <a:rPr lang="en-US" dirty="0" smtClean="0"/>
              <a:t>Full faith and credit given to decisions of other states</a:t>
            </a:r>
          </a:p>
          <a:p>
            <a:pPr lvl="1"/>
            <a:r>
              <a:rPr lang="en-US" b="1" dirty="0" smtClean="0"/>
              <a:t>Extradition: </a:t>
            </a:r>
            <a:r>
              <a:rPr lang="en-US" dirty="0" smtClean="0"/>
              <a:t>criminals face trial in state they committed crime</a:t>
            </a:r>
          </a:p>
          <a:p>
            <a:pPr lvl="1"/>
            <a:r>
              <a:rPr lang="en-US" dirty="0" smtClean="0"/>
              <a:t>Licenses, certificates issued in one state recognized by others</a:t>
            </a:r>
          </a:p>
          <a:p>
            <a:pPr lvl="1">
              <a:spcBef>
                <a:spcPts val="0"/>
              </a:spcBef>
            </a:pPr>
            <a:r>
              <a:rPr lang="en-US" b="1" dirty="0" smtClean="0"/>
              <a:t>Interstate compacts</a:t>
            </a:r>
            <a:r>
              <a:rPr lang="en-US" dirty="0" smtClean="0"/>
              <a:t>: written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2800" dirty="0" smtClean="0"/>
              <a:t>agreements between states, settle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        disputes</a:t>
            </a:r>
          </a:p>
          <a:p>
            <a:pPr lvl="2"/>
            <a:r>
              <a:rPr lang="en-US" dirty="0" smtClean="0"/>
              <a:t>Ex. Water rights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s://encrypted-tbn3.gstatic.com/images?q=tbn:ANd9GcQiMCWjAaD7gV-l72hafcD36s-xDtFtLzda4X3F6VUGDH-IB2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48452"/>
            <a:ext cx="2447925" cy="28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0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Division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29200"/>
          </a:xfrm>
        </p:spPr>
        <p:txBody>
          <a:bodyPr/>
          <a:lstStyle/>
          <a:p>
            <a:r>
              <a:rPr lang="en-US" b="1" dirty="0" smtClean="0"/>
              <a:t>Growth of National Power</a:t>
            </a:r>
            <a:r>
              <a:rPr lang="en-US" dirty="0" smtClean="0"/>
              <a:t>: justified under war power, power to regulate interstate commerce, power to tax and spend</a:t>
            </a:r>
          </a:p>
          <a:p>
            <a:pPr lvl="1"/>
            <a:r>
              <a:rPr lang="en-US" dirty="0" smtClean="0"/>
              <a:t>Intervention in education justified as necessary to protect country</a:t>
            </a:r>
          </a:p>
          <a:p>
            <a:pPr lvl="1"/>
            <a:r>
              <a:rPr lang="en-US" dirty="0" smtClean="0"/>
              <a:t>Civil Rights laws against discrimination in restaurants, hotels justified under commerce clause</a:t>
            </a:r>
          </a:p>
          <a:p>
            <a:pPr lvl="1"/>
            <a:r>
              <a:rPr lang="en-US" b="1" dirty="0" smtClean="0"/>
              <a:t>Sin taxes – </a:t>
            </a:r>
            <a:r>
              <a:rPr lang="en-US" dirty="0" err="1" smtClean="0"/>
              <a:t>govt</a:t>
            </a:r>
            <a:r>
              <a:rPr lang="en-US" dirty="0" smtClean="0"/>
              <a:t> taxes goods that are bad for you</a:t>
            </a:r>
            <a:endParaRPr lang="en-US" b="1" dirty="0" smtClean="0"/>
          </a:p>
        </p:txBody>
      </p:sp>
      <p:pic>
        <p:nvPicPr>
          <p:cNvPr id="2050" name="Picture 2" descr="http://www.accountingschoolguide.com/wp-content/uploads/2013/10/sin-taxes-thum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9"/>
          <a:stretch/>
        </p:blipFill>
        <p:spPr bwMode="auto">
          <a:xfrm>
            <a:off x="2743200" y="4847057"/>
            <a:ext cx="3352800" cy="198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47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Growth of National Power cont.</a:t>
            </a:r>
          </a:p>
          <a:p>
            <a:pPr lvl="1"/>
            <a:r>
              <a:rPr lang="en-US" dirty="0" smtClean="0"/>
              <a:t>Fed </a:t>
            </a:r>
            <a:r>
              <a:rPr lang="en-US" dirty="0" err="1" smtClean="0"/>
              <a:t>govt</a:t>
            </a:r>
            <a:r>
              <a:rPr lang="en-US" dirty="0" smtClean="0"/>
              <a:t> gives aid to states, can place requirements on that aid</a:t>
            </a:r>
          </a:p>
          <a:p>
            <a:pPr lvl="1"/>
            <a:r>
              <a:rPr lang="en-US" b="1" dirty="0" smtClean="0"/>
              <a:t>Preemption</a:t>
            </a:r>
            <a:r>
              <a:rPr lang="en-US" dirty="0" smtClean="0"/>
              <a:t> – fed </a:t>
            </a:r>
            <a:r>
              <a:rPr lang="en-US" dirty="0" err="1" smtClean="0"/>
              <a:t>govt</a:t>
            </a:r>
            <a:r>
              <a:rPr lang="en-US" dirty="0" smtClean="0"/>
              <a:t> ability to take over a state function</a:t>
            </a:r>
          </a:p>
          <a:p>
            <a:pPr lvl="2"/>
            <a:r>
              <a:rPr lang="en-US" dirty="0" smtClean="0"/>
              <a:t>Ex. Nutritional Labeling and Education Act made food labeling a federal power</a:t>
            </a:r>
            <a:endParaRPr lang="en-US" dirty="0"/>
          </a:p>
        </p:txBody>
      </p:sp>
      <p:pic>
        <p:nvPicPr>
          <p:cNvPr id="1026" name="Picture 2" descr="http://monterey.org/portals/1/images/disabledparking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636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q1productions.com/wp-content/uploads/2015/02/Food_label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7333"/>
            <a:ext cx="3124200" cy="228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2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Legislature at Work – 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r>
              <a:rPr lang="en-US" b="1" dirty="0" smtClean="0"/>
              <a:t>Bill</a:t>
            </a:r>
            <a:r>
              <a:rPr lang="en-US" dirty="0" smtClean="0"/>
              <a:t> – proposed law</a:t>
            </a:r>
          </a:p>
          <a:p>
            <a:pPr marL="0" indent="0">
              <a:buNone/>
            </a:pPr>
            <a:r>
              <a:rPr lang="en-US" dirty="0" smtClean="0"/>
              <a:t>1. Step 1: </a:t>
            </a:r>
            <a:r>
              <a:rPr lang="en-US" b="1" dirty="0" smtClean="0"/>
              <a:t>Introduction: </a:t>
            </a:r>
            <a:r>
              <a:rPr lang="en-US" dirty="0" smtClean="0"/>
              <a:t>Anyone can write a bill, but only members of Congress can </a:t>
            </a:r>
            <a:r>
              <a:rPr lang="en-US" b="1" dirty="0" smtClean="0"/>
              <a:t>introduce </a:t>
            </a:r>
            <a:r>
              <a:rPr lang="en-US" dirty="0" smtClean="0"/>
              <a:t>a bill</a:t>
            </a:r>
          </a:p>
          <a:p>
            <a:pPr lvl="1"/>
            <a:r>
              <a:rPr lang="en-US" dirty="0" smtClean="0"/>
              <a:t>To introduce in House, bill dropped into </a:t>
            </a:r>
            <a:r>
              <a:rPr lang="en-US" b="1" dirty="0" smtClean="0"/>
              <a:t>hopper</a:t>
            </a:r>
            <a:r>
              <a:rPr lang="en-US" dirty="0" smtClean="0"/>
              <a:t>, a ceremonial box</a:t>
            </a:r>
          </a:p>
          <a:p>
            <a:pPr lvl="1"/>
            <a:r>
              <a:rPr lang="en-US" dirty="0" smtClean="0"/>
              <a:t>To introduce in Senate, Senator is recognized by presiding officer, then reads bill to rest of Senate</a:t>
            </a:r>
            <a:endParaRPr lang="en-US" dirty="0"/>
          </a:p>
        </p:txBody>
      </p:sp>
      <p:pic>
        <p:nvPicPr>
          <p:cNvPr id="3074" name="Picture 2" descr="http://karencarpenterdiedforyoursins.files.wordpress.com/2013/10/house_h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053583"/>
            <a:ext cx="2438400" cy="18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2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81600"/>
          </a:xfrm>
        </p:spPr>
        <p:txBody>
          <a:bodyPr/>
          <a:lstStyle/>
          <a:p>
            <a:r>
              <a:rPr lang="en-US" dirty="0" smtClean="0"/>
              <a:t>Step 2: </a:t>
            </a:r>
            <a:r>
              <a:rPr lang="en-US" b="1" dirty="0" smtClean="0"/>
              <a:t>Committee: </a:t>
            </a:r>
            <a:r>
              <a:rPr lang="en-US" dirty="0" smtClean="0"/>
              <a:t>Once introduced, bill is given title and #, sent to committee</a:t>
            </a:r>
          </a:p>
          <a:p>
            <a:pPr lvl="1"/>
            <a:r>
              <a:rPr lang="en-US" dirty="0" smtClean="0"/>
              <a:t>Committee can reject bill, amend it, or recommend its adoption</a:t>
            </a:r>
          </a:p>
          <a:p>
            <a:r>
              <a:rPr lang="en-US" dirty="0" smtClean="0"/>
              <a:t>Step 3: </a:t>
            </a:r>
            <a:r>
              <a:rPr lang="en-US" b="1" dirty="0" smtClean="0"/>
              <a:t>Hearing</a:t>
            </a:r>
            <a:r>
              <a:rPr lang="en-US" dirty="0" smtClean="0"/>
              <a:t>: committee holds hearing to hear expert testimony on bill</a:t>
            </a:r>
          </a:p>
          <a:p>
            <a:pPr lvl="1"/>
            <a:r>
              <a:rPr lang="en-US" dirty="0" smtClean="0"/>
              <a:t>Make changes, vote on passage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http://photos.state.gov/libraries/amgov/3234/week_2/011608_AP090113016100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25035"/>
            <a:ext cx="5638800" cy="223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1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495800"/>
          </a:xfrm>
        </p:spPr>
        <p:txBody>
          <a:bodyPr/>
          <a:lstStyle/>
          <a:p>
            <a:r>
              <a:rPr lang="en-US" dirty="0" smtClean="0"/>
              <a:t>Step 4: </a:t>
            </a:r>
            <a:r>
              <a:rPr lang="en-US" b="1" dirty="0" smtClean="0"/>
              <a:t>Floor Action</a:t>
            </a:r>
            <a:r>
              <a:rPr lang="en-US" dirty="0" smtClean="0"/>
              <a:t>: debate between lawmakers in Senate and/or House and vote on passage</a:t>
            </a:r>
          </a:p>
          <a:p>
            <a:r>
              <a:rPr lang="en-US" dirty="0" smtClean="0"/>
              <a:t>Step 5: </a:t>
            </a:r>
            <a:r>
              <a:rPr lang="en-US" b="1" dirty="0" smtClean="0"/>
              <a:t>Other House</a:t>
            </a:r>
            <a:r>
              <a:rPr lang="en-US" dirty="0" smtClean="0"/>
              <a:t>: once its passed 1 house of Congress, must go to other and be passed in the same form</a:t>
            </a:r>
          </a:p>
          <a:p>
            <a:pPr lvl="1"/>
            <a:r>
              <a:rPr lang="en-US" b="1" dirty="0" smtClean="0"/>
              <a:t>Conference committee </a:t>
            </a:r>
            <a:r>
              <a:rPr lang="en-US" dirty="0" smtClean="0"/>
              <a:t>is called if 2 groups can’t agree </a:t>
            </a:r>
            <a:endParaRPr lang="en-US" dirty="0"/>
          </a:p>
        </p:txBody>
      </p:sp>
      <p:pic>
        <p:nvPicPr>
          <p:cNvPr id="5122" name="Picture 2" descr="https://www.occupycorporatism.com/wp-content/uploads/2013/05/showdown-at-congress-corral-as-gun-control-debate-begins_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72775"/>
            <a:ext cx="4419600" cy="24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1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6: </a:t>
            </a:r>
            <a:r>
              <a:rPr lang="en-US" b="1" dirty="0" smtClean="0"/>
              <a:t>Presidential signature</a:t>
            </a:r>
            <a:r>
              <a:rPr lang="en-US" dirty="0" smtClean="0"/>
              <a:t>: president must sign or veto bill</a:t>
            </a:r>
          </a:p>
          <a:p>
            <a:pPr lvl="1"/>
            <a:r>
              <a:rPr lang="en-US" dirty="0" smtClean="0"/>
              <a:t>Congress can override with a 2/3 majority</a:t>
            </a:r>
          </a:p>
          <a:p>
            <a:r>
              <a:rPr lang="en-US" dirty="0" smtClean="0"/>
              <a:t>Step 7: </a:t>
            </a:r>
            <a:r>
              <a:rPr lang="en-US" b="1" dirty="0" smtClean="0"/>
              <a:t>Registration</a:t>
            </a:r>
            <a:r>
              <a:rPr lang="en-US" dirty="0" smtClean="0"/>
              <a:t>: law is registered</a:t>
            </a:r>
          </a:p>
          <a:p>
            <a:pPr lvl="1"/>
            <a:r>
              <a:rPr lang="en-US" dirty="0" smtClean="0"/>
              <a:t>Ex. P.L. 114-25</a:t>
            </a:r>
            <a:endParaRPr lang="en-US" dirty="0"/>
          </a:p>
        </p:txBody>
      </p:sp>
      <p:pic>
        <p:nvPicPr>
          <p:cNvPr id="6146" name="Picture 2" descr="http://www.presidentialsignatures.com/images/barack_obama_signa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49142"/>
            <a:ext cx="5105400" cy="22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3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621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Week 8 Notes</vt:lpstr>
      <vt:lpstr>Division of Power</vt:lpstr>
      <vt:lpstr>Division of Power</vt:lpstr>
      <vt:lpstr>Division of Power</vt:lpstr>
      <vt:lpstr>Division of Power</vt:lpstr>
      <vt:lpstr>Legislature at Work – How a Bill Becomes a Law</vt:lpstr>
      <vt:lpstr>How a Bill Becomes a Law</vt:lpstr>
      <vt:lpstr>How a Bill Becomes a Law</vt:lpstr>
      <vt:lpstr>How a Bill Becomes a Law</vt:lpstr>
      <vt:lpstr>Bills and Laws</vt:lpstr>
      <vt:lpstr>Bills and Laws</vt:lpstr>
      <vt:lpstr>House Leadership</vt:lpstr>
      <vt:lpstr>Senate Leadership</vt:lpstr>
      <vt:lpstr>House and Senate Quirks</vt:lpstr>
      <vt:lpstr>Filibuster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8 Notes</dc:title>
  <dc:creator>Rita</dc:creator>
  <cp:lastModifiedBy>psd60tech</cp:lastModifiedBy>
  <cp:revision>2</cp:revision>
  <dcterms:created xsi:type="dcterms:W3CDTF">2015-10-22T02:23:22Z</dcterms:created>
  <dcterms:modified xsi:type="dcterms:W3CDTF">2016-10-17T13:10:03Z</dcterms:modified>
</cp:coreProperties>
</file>