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9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D215-7E8D-41C8-AD1B-2A94D125640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768E-AED1-4500-8BBD-2E62F3DB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5 Notes: 9/28-10/2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8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-717452" y="-76200"/>
            <a:ext cx="8229600" cy="1143000"/>
          </a:xfrm>
        </p:spPr>
        <p:txBody>
          <a:bodyPr/>
          <a:lstStyle/>
          <a:p>
            <a:r>
              <a:rPr lang="en-US" smtClean="0"/>
              <a:t>Roles of President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8458200" cy="5486400"/>
          </a:xfrm>
        </p:spPr>
        <p:txBody>
          <a:bodyPr/>
          <a:lstStyle/>
          <a:p>
            <a:r>
              <a:rPr lang="en-US" sz="2800" dirty="0"/>
              <a:t>Commander in Chief</a:t>
            </a:r>
          </a:p>
          <a:p>
            <a:pPr lvl="1"/>
            <a:r>
              <a:rPr lang="en-US" sz="2400" dirty="0"/>
              <a:t>Directs armed forces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Economic Role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Proposes a budget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Diplomatic Role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Foreign policy director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Signs Treaties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Recognizes foreign governments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413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1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President’s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219200"/>
            <a:ext cx="8531225" cy="4906963"/>
          </a:xfrm>
        </p:spPr>
        <p:txBody>
          <a:bodyPr/>
          <a:lstStyle/>
          <a:p>
            <a:r>
              <a:rPr lang="en-US" dirty="0" smtClean="0"/>
              <a:t>Heads of departments</a:t>
            </a:r>
          </a:p>
          <a:p>
            <a:r>
              <a:rPr lang="en-US" dirty="0" smtClean="0"/>
              <a:t>Experts and advisors</a:t>
            </a:r>
          </a:p>
          <a:p>
            <a:r>
              <a:rPr lang="en-US" dirty="0" smtClean="0"/>
              <a:t>Key players:</a:t>
            </a:r>
          </a:p>
          <a:p>
            <a:pPr lvl="1"/>
            <a:r>
              <a:rPr lang="en-US" dirty="0" smtClean="0"/>
              <a:t>Secretary of State</a:t>
            </a:r>
          </a:p>
          <a:p>
            <a:pPr lvl="1"/>
            <a:r>
              <a:rPr lang="en-US" dirty="0" smtClean="0"/>
              <a:t>Attorney General</a:t>
            </a:r>
          </a:p>
          <a:p>
            <a:pPr lvl="1"/>
            <a:r>
              <a:rPr lang="en-US" dirty="0" smtClean="0"/>
              <a:t>Secretary of the Treasury</a:t>
            </a:r>
          </a:p>
          <a:p>
            <a:pPr lvl="1"/>
            <a:r>
              <a:rPr lang="en-US" dirty="0" smtClean="0"/>
              <a:t>Press Secretary </a:t>
            </a:r>
            <a:endParaRPr lang="en-US" dirty="0"/>
          </a:p>
        </p:txBody>
      </p:sp>
      <p:pic>
        <p:nvPicPr>
          <p:cNvPr id="1026" name="Picture 2" descr="http://wp.streetwise.co/wp-content/blogs.dir/2/files/2013/02/John_F._Ke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386713" cy="20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VFBQXFxQYFBUUFBUUFRQUGBQWFhgVFBcYHCggGBwlHBQXITEhJikrLi4uFx8zODMsNygtLisBCgoKDg0OGxAQGywkICQsLCwsLCwsLCwsLC8sLCwvLCwsLCwsLCwsLCwsLCwsLCwsLCwsLCwsLCwsLCwsLCwsLP/AABEIAPsAyQMBIgACEQEDEQH/xAAcAAAABwEBAAAAAAAAAAAAAAABAgMEBQYHAAj/xABAEAACAQIDBQYDBQcDAwUAAAABAgADEQQSIQUGMUFRBxMiYXGBMpGhQnKxwfAUI1JigtHhJMLxM5KyFUNzg6L/xAAaAQACAwEBAAAAAAAAAAAAAAAAAwECBAUG/8QALBEAAgIBBAAFBAEFAQAAAAAAAAECEQMEEiExEyIyQWEFUXGx0SNCgcHwFP/aAAwDAQACEQMRAD8AyndTbzYKuK9NQ1QJUCX4KzqVD+drmRr1SzZmJLG5JJuSTqST1lg373YOAxK0xfu3pU6lNjzBUBtfvX+kga1BlCllZQwJUlSAw6rfiJthVWLYm2JcnOWYtceIsc3lrx5TesDvemE2Phq+NDYmpiFKBTbMaYc3Nz0W3vaYCo094+xe06tVKSOxKUVK0l5KpNzbzJ5xezdVlro3TEbjYfaWzsP3dbu1os5p1bZiaDEnIRfQ8PcTIMbQp06r06TF0RiqseLZdLn3l57N+0HCYDArQrh3Z6r5gq37umdQxvxFzwEqe8uASliXNF1ehUPe0XU3BR9beRBuLTJni1HkdhfmI60MBCqYcTEawwE604GDKlhJoSKMIGWXRRhVEWRZyrFFEq2SkHUQSJ1514ssFtAMMYQwAKYBgtAl0QEIhlSGAiqiDkFCJEIYu4iLSYsGhu8SizCEyRqZQ9S7Y2VhmQYmvQWq+HSoaYZc1gPEQq8CfCLTyxvRt6rjcS1eqfiJyLypp9lFHQCantjtrqJjGFGklTBr4MraNUsSGqKw4X5C0yneOpQfEM+GzCk5zqjCzUy2pTzsec6mODj38fswNk52SYMVdpUUYZlIqhwdfCaZB/GSmP7KMXSq1i5SlhabN/qKjCxp8QwUeIm1hbrLz2J7y4WsEwow4p4hKZJcIgDBbAnMPFfUaGT/AGwUHxOzayYaoHNJw1ZUsSVTUobcCL39pTe1JLoKPNGKVQ7BGLLfwsRlzDrblfpHOzm4iNcl7m4FhfU8fIdTFdnt4vUSdSvI0XxPzIkwYcNCCCBOUbRUNBBhsNhi5sNBzJ4AfoSZwOFVCRa51u3Mafr9CWULI3EbS2fUbULp1MWqbMyAFnUa6gcR59JPBDoDoALgcSADy97RelgLqDoVvaxAA4nj53vLbYojllbo4RWbKG18wNR1Hyg1MEQdCPQ8etpYMbsrhlABvp5Dp6f3jeqpS19bcCbW9NLW4yrUGWqRAvTI0MTZZMV1BJ4G/S/9owahw1Gt+YP/ADxlHia5RKmvca2gGKsIQiULBDCw5gSQAWKLCgRS0qwCtEWEXIhSslANGWBljgrAyRm4rtIBuEJ0lz7Qd2sNs4rh0rtiMVbNWYALTpDkgUXOY8dToLdZSweHpO65J8nMSLR2f7xrgHr19TVNB6dCw/8Acdl8R8ha8idnbdxFGs1alWdarEl2B+O975xwYG50MLtjZD4WsaNT4gFNxwIZQwI+f0jBTqZRJUv+9iWHxVQsxY2uxJNhYXOug5RXZ9B/jCtkFwWscoNuF+F42c8I+2Zj6ijuQx7tjcpyv/EOh0is/KdfYvj7Q+WK0adz+hE1EfYHClmHC2jc/wBf5nNirZsk6Qem2UkBrZiRo2h5C3zt85KYOgw1H8Ol+f8AnX6RlhcEatUDMCFN9OWulvYCXrZ+BVQAdfXlIzZVHhDMOFy5ZG4PBs32eJ1v0AH1k6myrDgTwtbkZJ4WkOUfIkyyzSZqjiSIT/0Q6X5cOfLh85F4/YrEHQcRfQ2AHQdZdlpwlZJG9k7EZpV2c4txA1vfn0tpbjIXF0LOCeHXzBsT58uPSatisODx1lf2tsZXVrCxPMdb3jceenyKyYLXBn9XW55XA8+H4X0ibCOzh2R2R76Ea6E215X/AFaNCb36gkR2WP8AcjLBu9rEGMBTBYQyrFvhF0GWHWEtDJKFgWEC0PaDaBIllg93FQJ14WSH7U9gthcbUbOatKvmq0qt8wcMbsM3Mgn5EQ263ZljsX3bimqUWs3eO62KcdFW7Xt5Sp1cU5QUy7FFJKoSSqk8co5SX3I2xiKGKw/cVXTNVpqQG8JDuqkFTpqDO/JPr4OSj0FvF2f4PGvTxOKLKKNMq6ocodFuRnPHQX4dZ573y2vSxOKY4ektHDoMlFFXL4B9pupN7zcd7e1ujhcYcI1E1aa+HEOGF1Y8Qq28VgdflMM3xw2GXFM2CqCph6njQAFTTvxpsDwt+FomCkqslkPQpFgba2Vj7CBhq5Rw4F7G9jwMv25dbC10XDU6C08VlKlz4u9vodTw5ErKDi8O1N3RxZkYqw6MpsR8xJu7RJP7NsxUtwtc+wvaS3e2XwjUqSQALniLfSQuwDdCLXsbdfPrLDhDY5Te/A9dW+G9ucx7dto03uokN3aRtm4A8OpHnLPh2kfhKdra34fn/eSOHW052TmTZ08SqKRMYMySQAyKwzcJJUm6RaGMe0qYIiValHFDhOxIjHG0KUuSJr6SNrcZKYsyOrJxtFPgcuUUfezZ/iFRTbgTppxvY9b2t7iVlSdQeP16X+k0XaK3Ug9R+IlJx+DKtyA4DkeR1HPU356Azfhe7HRztRHbOyOAigWAqxYLFSLIQKwVirLC5ZAAgQTOEKZBIUmFvBMC0sBWDD4LENSZKifEjhlJFxmUgj8omTNM3b3RbGbAqNTp5qyYhqlKw8TgBUdR10vp1E705JNHJSM4xFZqjM7kszsWYniWJuT8zG/2pbtubjV8FhxWxjJRZ9KVC+eq553C6IAOd5UV+KEmnVfcETm5W0kw+LFWoSAqVMpH8eQ5frImvWetULuczsbsep6m0SdbSX2NhCab1ANA4UnmLi4v5RGaTxJy7Zq0mFZ8qxt1Y82FhsocE6m1+HnfU+kndmhTVGvW59jb85C4J1FQ3/huOlwb6x3ha5RyR0BHXha3npaYlJyjbNWpxRx5nCPSLpSbgJKURK3QrZbZuHEn9esc097sMptnBPDjxPQTE4uT4NKmoLktWHpmS+Foygp2gUNQqsx4DSw+Zlh2TvVTe3XoR+BkeE49k+LGXRa0idXWJ4TFK4uI0xu1EQG51+vtAgJicOb8Y1qIbSGxO/FFSVKsSOlr38uF/aRGL7QqdjZG8sxCjjzh4En0DzxXY/2pVCg31A4jylU2ot2BzaWBHl5W8jr7yVp7XpYsHIdbWZNbg8uI4SKVx3gBsSRc246DhYjTheaNOnG0zPqGpVJDPu9TDBI4yQe7maUuSyQ1ZYTLHLLEisFImhIiJkRwREGl0yrCsIW0PAkgMdz94EwlUvUwtLErp/1B4ktzQkED5T03uht2hiMHTxKE06Zzf9XImXxZSDbTiJ5GboJZttbzGpg8Lg6RK0aKXqjhnrsxJJ6gcvWd2eLc0cq6LZ2+Yer+3JWY5qD0wKBGqC3xgHhck3/4mWD4jJYbernD/srVC1AEFUfxCmQb3pk6r7dZF0aZZrAXJlmtsVfsEU5Ol2zmF7Aa/wB5sO5G53dYRlriz4n4h/AF1X+oXJma0sGEFzq34ek2vdLa37RhqLt8aeF/vWA+uh95iyaiOVtROjPQ5dNFZJcP9fYyvGYP9nrOjmz3yKCPCwGvHlfSDsjDeOzX0uTqTY34X9vpL1vxshXfD1LAWPiPXKSdfnK7hChaplt8Q/5mGT2pwNE5PLJZX7jHb4dkyUxcm1+QA5knlIfZ+HopmAQ16oBLAXygD4jYch1NvW8ulPZ4qA3JHW0e4DY9KkDkXKToTlvf16ysMlKis8e6VlU2Ts+ljGyUqZzqrsy0muVCFRcioACDe4CsTob2NruhsetSUtTIcLqR4qTgedNvQy37GwSYbMaKZc2jEZlJHTje3kNJIVMPnHiAAPK2p+8fyhkmmuC+ODiK7k1c1LXj9Y23owJd7KNbX6aRzsI5XYKNI82jTu45EDQxFDqMx2psd1p1K2UstPLfxFVN2A00LNbTXQWN4yobTdkqVKVG9Gn3eZioBzOOGW5JANxo17WNtbDSq2GqcQQ19LNbh5H+8RGCFrGnbnYWC362XnHLJFKqEyxtyuzPdhUlZ1r0gKYGlSmBYHoR1EeY7AkYkvr3YFyQLkaCwHmb2tLI2zwpZgAAdNNI42WoYtcXsF19z+Uqsjtsnwk0kVl6etwGAOoDgBreYEKySU20tqpHQKD65Rf8YwKzOysqUnQ0dIgyx+4jRxLIgQYRFljorEXWXTIY3YQlouywuWXsrRTwNYCn8YKgnQC5JsANSeVhNY3E7NQEGIxou1/BQPBeGtTqfKehnkUeTlRi2ZjhsCza2IB5kcvLrJKlhgnD3PMzVu0HYIagtemADTAVwBYFOvsT8pmDcZx9VnnOW19Hq/pelwLCskeZdO/YCsLiWzs42hlrPRJ0cAqP5l1/D8JVTqIXZ+LNOurrxQhv8fK8z43Ts263F4kNv34Ns3pohsGT/C6ke/g/3TMMBSCZuNyWv7EWHy195quNIqYIniGCN7XVr/KZvjKOWqTaxa5NuZta/wArRmdee/g89p3/AE2vkl9ltoJO0eErmzKnh+UncFXvMzRoiSVKjGuPr2JCi5sY5etYH0lVxu16tKo5FJqlx4QB9JKRd9Fu3bTwg8zxj7btIqAefKZLh97cWjlmo5RrwJNvI2EksTvfiqio60QxufCz2Jtb4FtcxrgxKmnz/ovmEcMCDoen5iEc2kfsfFtWUVHQ0ybWU8RbiT0/xHWMeIaHUMdp1RYgTt2Mvd1SeJJy/IL+JjLFv4STH+waFsKWY2Bzm/MfFb+8Ioqyt4upndnP2mJ+ZiJEVtCNKmURcRrUWO2ESKwJG5pxGokfERGostFgMCIEcOkJkjCC/wC5W4FHBKKtW1XEW+Ijw0yeVMdfOXKkf3Y6m5+ZnMfoCfe2kXVdAOgE6kpOXLMMFQ2q0waYRgCGOoPMTFN7tinC12X7B8VM9UJ09xwm2VW8Q8ryE392D+04YFRepTuU6kW8S+9vpM+aG6Nr2On9O1Xg5dsvTLv4+zMWHCNcNq7+wjtxaNsGPiPmZiXTPS5FeSC/P6Nu3CxfeYKiDrbwH+litj7Su787MWjWVkBCtcWv4Qf5Ry56RLsr2hpUpE/DURx6HQ/UfWT3aTTuit0Yfr6zY6ljs8nmi8eplH5Kfs9r3Xh+UkMBWKm0gsPVs3rpJTBVLtbnMjNKH20dvpQAzka8BeVrbG+1wUoixsLv0HHTztGO8O7uIr1iwYZRbLxuBCYHcs3Ger8hY/WOhHGlyxMpZW6S4ENg7VcZ3Y3tyuNNNL/UxptDatQOCxZSLG3DQjjrx4jh0l92XueFBFOqq3BzK1FXDaWNwTroTF9p7rllHfVQxsAMtNUyrwsLcBG7o3dB4E6rdyQ+7+/Nwi1hYcM/UgAXPrLjXxAZb9RM2xu478aVThqA2n1WW/ChkoIrG7KoBPUiZ8qh3EvjeRNqQljq9lPvAGIfIqFjlFtOX04xrXbMwX3PoP8AOnvFxEImb9gCIQiLhYBSTQsakQhEdmnEnSFBY3MTcRwwiTCFEWNmWFyxZoW0sTZou5O3P2rDAMf3iWWp1IHBvcfWWfNpeYVults4TEK+uQ+GoOqnn6jjN5wYWolwbggEEcCDwM24p7kW+oabwMm5dMZ0Fu14+K+IDyieFXxHyirMM1/aNRzWzGe0nYooYosgtTqXYdA32h+fvKdhhp9fnNx302R+04eqo+MXdD5qOHvqJiCixIOlpizQ2v8AJ6r6bqfGhG+48fx+iR3U2l3GMRr+EsFb0a35gTQe0vbKoMNRWzVMQ6AA8kzgFj+A9+kyDGVguY87iw6mNG2zUfEU69Vi7I1Mi/JUIIUdBpNGFXHno5H1RxWVNPnn98FuxbFGIOlj8jF8DtABhLFv3sS4/aKYvTqAFrcieDehv8/WZ3VJU+kQ8fNMrHInG0afgXDDrF62ADjXQ8iOMo2wdv5SAx95e8FtVWGloqSaGxkpEc271Ym6OfW5X8DFKGxqynxVGPrc/iTJ+ltAfowlbGjXX58IWWGYpZRr9eMre18cF0vpePN49vJTU668gOJ8hKnsVXr1y9T4V8VvP7IP4+0lQtWxcppcInsDSIGZvibl0HIfrrHQEMBFFWLbF9gBYoKc5RFJUBJkjaqsdtEKokpEDJhEXEcssQqCXIG7GEh2EJLUBXpp3ZjvL4ThnPiUE0/NOa+34TMDFcJimpOtRDZlIIPnJhLa7PSarCs2Nwf+D0NTq6m3QQ7tdQepkBu3tVcRSFReYNx0YaESWxWJWmoLsqKouzMQqqOpJ4TcnaPHzg4ScWGxj5QxmLdpVCnhcUQpBLqHKAi6seIPQE6+5krvv2oByaWB4A612HH/AOJT/wCR+XOZfWqlyWYlmJJZmJLMTzJJuTJliUuy+DVTwNuHuJ4ioXNz/gREiLqIDJGqKSESk5NyfZv/AGYYxcXsxFezGnei4Oui8L/0lZV99tyXpXqUAXp8SBqyf3Eh+xneAYfGdw5tTxFlF+ArD4PTNcr5krN7xGFuLjnFTgmXx5HHo8ruLHoY7wu1WT4Wt+E2Dejs/pYi7KO6qfxKPCT/ADL+YsZmG3tyK+HN3U5SdHXVD7/ZPkbRTVeofGW70vkTXeaso0IP69Y2rbzYh/CCBfpFcJu4Sdf+ZKUd3FWx/XzinPEvYcseV9shqFN2OZyWY9eXp0lw2Jgu7p6ixaze1tP7+8PsDYDYmstOmOJ1PJRzPtEt+96Rh9pVsOKYajSFGmmU2YZKKA8dDrfp6w2yyK0VnKMPKSIiiyJ2dvBh61gtQKx+y/gPoL6H2Jk2tOIlFrstF30FAh8sUVIJEqWobtEnEcMsTZYEDN1iDiO6ixtVlkQxpVEQi1UxG8sitlbvOYxlXxwUm2p+gjGriWbidOg0EbDBKR2M/wBUxY7S5fx/JbNgb4HBF8o70N9i9gH5G/pxkRvFvRica167+EfDTTw019F5nzNzIYwwE2wxqKo89qNRLPPe1X4AtBEE/wCYH/MuIOB1hiIVoYGAAIxBBBIIIII0IPIg8jPUnZ7vCMdgqdUkd4PBWHSqoFzbkCCGHkwnlwy/dju837JjVpubUcRlpvfgtS/7t/mcp+95QaBM9GDCgwrbMUgggEHiCLgjoRHdMRSUJsom3NwEN3wtlbnSOin7h+z6cPSUVthYipVNEUnzL8Qyk5b9TwAtz5ibbtDGpRptVqEKii5J+QHqSQPeZTj95cZVYlaj0s7OtkBVVawCZXex5gaCxKHQXlY6NZXa4G/+2WNU+S97pbujB0TcA1WHiPToo/OedO2DCmntbEX4N3TjzvSS/wD+gZM7X3ixVBxWp4ioKgCtcuGvbQh7CzqSLkEn4ow7Y8auIxVDEKLCthKL26HvKqsvsVtHSxeHwhCyOfLKFeSez94cRRsKdVgo4K3jW3QBr2HpIudKNJ9lk2ujSNg7+I9kxIFNuTrfIfvDiv1HpLiGBAKkEHUEG4I6giYNJrd/eWrhTZTmp86ZOnqp+yf1rMuTTJ8xNENQ+pGumJusbbH2pTxNPPTNxzB+JD0Yco9ImJprs1pp9DKqsZVhJGtI+vLIGMKwiNo4qxG0YhTM2iiiABDgTpmAECcogkTjADoA/vOM7+8ABA/C0KjQwP4wvMiACl4enEVMWWSiD1L2Yby/t2BpuxvVT93W694gHiP3lKt/VLdPOPYlvCcPju4Y/u8TZfJaygmm3uMy+69J6MvKNUyTK+2ba9QBaaNlopY1CCQ3eEjKbgGyjgfv35CVLB4jMrG2rCnUBVM/iuFY5qhygguxFgNBfyOubd2OlSqi1FDU6gem9+eZTY/O0xXbGz2wOIbDcQhqKhCZiUZQUvw4MQLc5q0+SvKJyw9xtvlhmbwqSc1QKo7xW1qEFRYcNOv53jftJwuShgPOnV18j3TD6s0lqmJDCiQrkqcNUA7taYOTEIgBJ0Gi5dSBw5cJLtt2ZkwmGcDSnUqUfSx8J8rhD9JGp9SJw+kxedDVBqYWZhp0CDAgA92VtOph6gqUmsRxHJhzVhzE2DZG0lxFJaqcG4jmrDipmJS6dmm0ctVqBPhqAsv31GtvVb/9omfPC439h+CdSov1ZYwrpJSqkZ1kmJG1kTVSI5Y9rLG9oxC2jM1ikINIadM54MCdOMAAH5TpxE4QANCtx/X65TgYBPCAAxRDCCGkogXoYhqbK6NldGVkYcVZSGU+xAM9bbn7cXG4OhiVt40GcD7NQeGovswInkIzW+wDekUqlTA1T4Kh7yiTyqAAOv8AUMp/pPWRIDdq9IMBfkQR6g3mHb5lq2IequYnPwCAiy1mXjmvwQcuQ4zdph+0aDBqgy1TlNQatlW64puF1NtNePAD1jtL6mKz9EbgXqNTykVvgYGyG+j3HPjy9CZc+0PAnE7DJNy60qNU8znpgB/fRpTatFQWGROOIHiq0xoFzdRa/EjkNT1mh7o1Vr4Gth2sShrIQLm9OoWdDr6sP6TGalcJlcD5PL9SJx7tHC91VqUz9hiPkYzmQ0BZ0GBIA6PdjYzua9Op/A6k/dv4h7i4jKDIq+CU65N7qxhXMJsbHd9hqVT+JBf7w8LfUGBXaczbzR0rtDOtG8XqmI3jEipmSGdCCC06RzQ94BMKphoEnEzrwJ0ABgMZ0K5gAoTBBhWnKYEChjjZeNNCtTrLf926sQOJUHxD3Fx7xqDDESQPYW7+O72kpvm8Ksrjg9NgCrj1BEyzeLDgYmuCi61cTq1RVuDaoBa6nU356WJJ5yb7C9sd/gFQm74ZmpG/Huz46Z9LEr/RI/e+mFx1fSmAXouSxYtkNJVY5Q2mpAGluN78Q3Tep/gVm9JAVbXt+5Fyo4PUv3lI6cGXWx8reusnuhtfuMVTJJalWVKTsFCoCUR1fTT43tysKjdJF0q1svjBNkJFKkPs1TTIuQjW1t5DUDkU8bhy1PK4cmwUNWbK2a73NjY/DSB0J+IHlNU1aoTB0yndqOA7raFUcAxJ/XzlQaXvtNxPfjDYg6u6AVDqP3i3V+P8y39xKK/Gc98GwJAgmBKgdOnTpAGnbj1P9Gg/me3/AHSWqtIPcw2wifef/wAjJZ2mOS8zNsH5UJvErRRjCXhRazLrwZ1oBvN5gABil4kxgoZAChgXnXgGABgYRoYQGEAD3vC3idukEvCwFQ0U4xuDFqZkkGjdg+2e42l3JPgxKFLcu8S7ofkHH9Uv/aTTtizqi56Km7JnbwliCAVI07u+ttQLXNpgeAxzUK1Ounx0nSovqjBh+Fp6E39xqv8AsuJpsclSkHBVQxZM9MgcRa4rcR58eBbgdZBeVeUqFRy4bKazA57BPAlmprUQXXMP5QxW+pB46g6C7eFBqw1bOTnfTwrcA/6ljYrpmFzwMO1E6ZxUYLlzNVYKLrUakT4hzWoTfNr+KCvlA1RSF8OVTUbNksFBa9znw40DchfWxO1mdFY3wo5sKWUlgtRWBtYZKq2BHSxRAfNxKM/9pp23lvSrAhrPScXY2ub95TCg8r0qf+JmJ4CYc0akacbtBYEGBEjAJ06dIAv25OJvh8v8DsPY2b8zJt2lO3Gr2aonVVb5G3+6WpmmaaqRqg7iCWgXiTNOzyaJRm4MKWgrOaajIEJnToEgBUQYRYaSBwMMYUQYAFgQTAgAKxQRIfnFBBAKMZre6+1TiNkYdMzZ8NXq0DlPi7urSdqZ8gDYf/XMiEte4VQ5cSt/DfCPb+ZMUgU+2dvnLw9SKz9LLo1G+hRQza3d7kmqgBzKuU6PTUajWxtbki1Ut8LXLa5aa2vmvUFuBsXpVBqDfPY21s73kw64fDu1JQpWmMtxnA/eK+ge4+JiR09hGrVWzNqbK7hRfwgDFUQPDwvqdeOs6LdGNKxhjcONTlHMAs5ZiOHiAHxd2lM3I8r2uZmeIpZSy3vlYi/WxIv9JrWNpLTVcgA/dg9bEU6QFr8OAmX7aFq1X1B66kAk/MzLqF0PxMjp06cZkHgToMCQBMbqVbYhR/EGH0v/ALZdXMoe75/1FL735GXx4nJ6h+L0iJM7NOeFkF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a/ae/HolderEr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32" y="1583929"/>
            <a:ext cx="1615456" cy="20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TEhUUExQUFhQXGBcXGBcUGBcXFBUUFxUXGBcXGBwYHCggGBolHBcXITEhJSksLi4uHB8zODMsNygtLisBCgoKDg0OGxAQGjQkICAsLCwsLCwsLCwsLCwsLCwsLCwsLCwsLCwsLCwsLCwsLCwsLCwsLCwsLCwsLCwsLCwsLP/AABEIAQoAvgMBIgACEQEDEQH/xAAcAAABBQEBAQAAAAAAAAAAAAACAQMEBQYHAAj/xABEEAABAwIDBAcEBwYEBwEAAAABAAIRAyEEEjEFQVFhBhMicYGRoQexwfAUMkJScpLRI2KCosLhFSQz8TRTY3Oys8Oj/8QAGQEBAAMBAQAAAAAAAAAAAAAAAAECAwQF/8QAKBEBAAICAgEEAQMFAAAAAAAAAAECAxEhMRIEMlFxQRMiYTOBkbHw/9oADAMBAAIRAxEAPwDlLWHNmjs3ZP7zcp9zgrjA7VdSo1aTLdYW53DXIAeyOEk37lG2Xhz11Fr2k06lUGNMzZa0kd4lWe0ejNeniatCnTqVMpGVzGEhzCMzXEgQJaR4ytomPyhCbtB3VOokAsLg9s6seLS3kRII324KR0dfRFYCsOBY6SMtRpkTBuDzVbWYQS02IMEcCLFHgGg1qQcQGl7Q4mwDcwzGd1pVrRwgztanFep+Nx8CZ9xVp/hr6dFtdru19aozewPcchPI8EPSvFUn4supDNSAY2dOsyAAuHAGIV5gdo1ahpNplnVZM9RxEhtyTmtALZgNk7ljVMqjYdUOYfxeVlPVS6mGA4ijak6plynjGa3L3FWWGrh4keI4FZWprllaNSZFnHmfSE+1N1hdOBkKqso20WdnuKhhkhWOJbLT3KEyQFerTH0iFedRUxtBPdWrNFSGKTSCGpTuU4GwgV1MomUipVKjO9PijCCA9iAhWTqQjRRXUkEcNSltkeRK5lkECoZXmU7J+nS8082kgjYDazziKHWkvFMw0WB1GW413arrPS7aNejhXOaLhrWz91rrZ+cEgDhM7lxTB1gzE03O+qyo157mua74QtVQ6W4gU6lOq7raVUPzMeTLc+ppu1bB3aW0WkU3P0jbOq3/AMFP0H6Ve1fq43ZMgM/mMJjYdekyq3r2B9M2cDNp+0Iv5biV2E7Ow7sGaNOj+wAzw1xcCH9rMCb81a9/EiHCy2SFOpvqUWFgJ6qqAHDjv8Hc09tirSL8tGkGNaSJlxc46SZNhyCsRSBphpEiPgsrW8bbVtOkvYlDD1KDc5caNIveZs2IAGc73Eg9kcVV4jDOa36VRYW0XOPYNyGgjtfhJ8lXbOxHVzTqZnUHPBc0GJjeDuI9YWk2tXqvdTbTbSAe1zKb2mf2Bi8fZAbrO/uC0iOE9ofWh7Q4KQ1QNq4M4erUNME0Wua12+HFgdHrYqdhnS0ELnvXxZWjQXtUam0QpNeq0WJvuG9Qm4lo1ny96VXxwldUm3U1BrbSIMgty7tZKk4TabaljY+N+6Vdo82hxSijdTW0EQpxuQDhhA0TzSkAQ1GygUgJp3BO5E1UBmyBirSnRNFphTiyybyHgiEBgMp5oUnqEOWESyoqltR0b2uabbiwg+/3KXwXsJVDKrHBpLwXOPAgNEAcIIlefULiXG5JJPMk3W9O5VkL/nyW52j09dTdSZhABTptbnziRWOQNII1DB5zdUGyNjdfh8VUAk0hTLeZJcXfytPmqY6qZiJkTdsVab6zn0hDXkOy72Od9Zk74dN+EK2oHsrON+KvKNSKZIvDSfQrDNHSlxbL2Ya1NwDCRJvwPeotN1TDHqakBjyyXcGB4Lsp1ggEEKP0d6SV6AsQ9hJJY7nrlO4q96R7WoV6dPK2SQHGbFh3DvP6JX9va8VMV9sNq1nTTmgc3ZJLZJ1qH7ztImwsoFJpDQxskcSdZ4AD4qKcbFg2fcPn5Ck4bEzrHgTN/eotba2jb6BmHEzwuDE8p5cEIwBOgPjpbx/VWtN4uLxzc1w3cLpKtS/aFueTSOGoVUqTE4VzRM5T/CNfFNYYvDhcx5g+E/FSsTUHKN0GT5Tbckw2U3BAI4iZPnbz81KB1NrOa6AdDvEn4KbhNrgkB+/Q7iqv6JLzMSdd19T8hPUsJEiJHA6/7INK1oIkIurVRs+saTg131Oe4Hf4b+48FfupKRCqNQ5JKlhnFeqNhBHcEgCIEJYQAQgNJSgAiDJQYzZW0RRxQc5gqMLHNc02OV0SWnc4WITuCrUmvl9M1GXhpcWOibGW743aKtZeq7uUloXREcyq7t0IoYarg5w9MMa90OsQS5vEnUhc79pbG06zKLKbWNaC6WgDMSY3cPiodPpS+lgKeEouc0lz31XgkHtOMMad1oJI7uKrdqbZqYhlNtYl72SA8xmLCB2XH7UESCb3KpXHMTtO0HBYY1ajabdXGO7ifK6n7Pxzct5FlrOiuxcJ2a9GtUfUAd2HZAWOc0tIe0CRYmCCQVkg57XPZJGVz2wWgkQ4jhZY+ouvTHF+0ens9pa54dAnTUHu4J7EMDWgabzJuLafugc01QBbJOp0tlvxtylRsdiTInvjdvjv3qItNoRNfE3VxEW/skw+Pa3UmeX6yo9GjndF3E+9bLZfREOAc8eG5Ra0QtWk2VA201zcuRpHEzPo5RK1cG+nIZ/iSuj4XoxhxqwFT2dHsN/y2+Sz/VafpOU4fZ9Soey0nv8A9lotldG3m7xFuXwXQqGBpUxDWgeCCrACrbJK9ccQ5PtAFtUhw3nTXyVjUAcwEESBu3xqI3EX+ZWj27sUVGkgQ4LC08Q6nVyvtuO7uPfK0pbcMr01Kzwr5NwCWkjcQQbEx3x5AReFf4F+am0i8WPeDHwWfbTEyOV9LEbvCFdbCMsIHf5rRmlObKEsT6CqpQjNpym3CCnWJ1gB4IGadIp9rYTjWpWhBzKiIqOWg6MbKGJrOpE5Sabyw7hUEZZ5ahQMds44fElrxmbqLwHsnjuNr8FvOhFPC1Ko6im9laIIc8uyg6kGACLLabaruEaYFuHeXFga4vBILQCXAgwQQOBTbty6z7Qtp1cNhm02MyOrOe19QAAgC5ba5c6Zk7p33XJiFes+UbQ0/QTaNDDPrV698tMBjR9Z7y8HKPy3O4KsxO0evq1Kphrqji4taSGgnWN9zJ8VVp7DkxaN49AsPU1jx20xe7Q6otv7pJAdfeVV1gSec28AtNiMPlpuDhcRrunVyq6VMAZzz/NMR5LGvEI8vLlb9E8A0OuO1z963eHNllejlAhoqE3O7lrKuKm2KdPUjwv4RvWF+bcOmkeMcrumU8Hqpw23KDhZ3gRdSam0BEiL6fBV1ppExKZUKZqFA/GAa2tv3Kp2t0lp0rAZ3cB+qRGyZiO1nV0WA6aYDSo3ud471b0ukrnm9NwbyaTZOYqoyswjcRcHUK0RNZ2pMxaNMrs6tmbG/X0aRPiPVajo7ALuB0PEgwZ9PkrH4agaNV7XeHAybetlr+j7BkMaEnw/vBC6XLK0qURMhR3tU6mEzUp3UoRX0UNMKWadk22mpD1OmCvOpwncPzR1TJUDL9O2dtp4Ej81z/4qBsHbH0WnXcwnrqjRTYR9gGc754gWHM8lP6ZmYP73wKyriujHG68ontf4jpZXq4c4euetZ2Sxzv8AUY5psc2rhEi94JuqJyEKbs/ZtWuYpMc7iRZo7ybBX4iEIUp2h/dP4jAGlWdTfEtiYuCYB+Kjud2yFyZssWiaw68WCYiLzLbdS1+FietcG/WbEtEaTv8AFZitgXQC3tMdEHkCRJ4fBX3RrGzTIJbaTwDGjU8yUdfBhlNr2gljjoOZse+DdZeWtK+G9/JmrjWCllD2NdAEFwDhpNp4Ku+iMBBfInQau3aRqfTmr/ZrgZsDaLgT5pamALw0xZnZJib7p4A6idb7wVnE6Xmsyz9A0nNIpsdn1zENEDNEHKS6Zk23EK22a91F466wMETcmeAGvgrKhswC53aAJsNz1WOmchjlN9OYtJ/RRNtprWYObexNNzABmE7yx43cwqM4F9Bwe5occpdlJs61myBO/QcNVp9tUA9jc0iCDI1sdQotOm2tr9cedveOaROlrRvtnPpoc45qAbeAQLnnDhI4TKsKDHUqpmnUqWaRkAcWgwbyeMgcY3KxGxHRO4XzGGtb3udYImTL3fWBhoMRIbob31JN+WimbKeLNbWwbqlQvLSy0lpglsmJOW2oFue7RW2xKJaySIkwBwDbDxOvincPhxVfBMXGbmASI8yD4KdVpRpotKzuWd41H2eoFGad01hBdPkrViEsTUJ+kE4aSCMXQjC89kFECgyfTLd+I+4rL02FxAAJJsALk9wGqv8ApHtBlelTez7xBG8OvIVXgqppVGVG/Wa4Hy3eOnirxlitW1cFry0exOhbnQ7EEtGoY36x/Efs9wv3Lc4Oi2m0MY0NaNANENKqHND2mWuAcO4iU40qJtMsdac76WYeMRnizwb8XNMH0yrPUqwY5zyA4B0EHeDYrf7fwfWYdx+0xxcOJF8w8r+C53UHYfPGVhMc8vQpbyxfW/8ASzxTWsDTTJcKgkNEzl/Ra7D7TZWok0wcoEwREQzK4d4seawewMVUbUBY3O4NcA0n7Opj54rW9GIFHXtS91SPsueYjyaPNJp4x4/9/hzVvMzs/s4wT4K/oUmzmEtdxaYKz1AcOXvVlSxEC6wntvU/i6Ak3cReZ0t6KHg61MOEEXCmOqgDvVFidhNJzU5Y/cRx90KY57JnXTRbXxDMkTqPeq7CuY6QA1wEEjv4Kq/wmtVtXPYG5oIzd5+CtMDh2UWwxoA38fFTaCLLOlSpRIaPGbeaZr1QLJusYAjeob2mRKomQ0LPN4G+0zwHK8GeSsaNOwHqdSq+iCX203zwVpRN10Y4/Llyz+DjsPAsmqRvdTQ6UDYFvNasgk8EtLVPNhFTF7IArUQUw2iTuUqpIKVrTCDjFEnNG6Z8QFMdqPncolAdvwKlnUeKwl7NI4n7bvoRj89E0yb0zb8DiY8jI8lpAua9GMZ1WIYfsuJY7ucbesLo4WtJ4ed6mnjffyi4Ea+PquabUwgp1qtM/VD9P3Sbei6XgdXLDdOaeXEF332t9Df0hRaODBbUzH8IGI2a5sVaAuCJaNxjXu4pcPjCxz2zDXEZu6QVdbNPYcPkiLJluBbUZcXnUa/3XH+tMTq344WrWO/lN2dWBMD5srfBgOkHVYrBh1Cpe7DqeB5jctS2to9vcVpbU8wmvQdqYao0E0SMwP1X/VPcfsle2bWqmM1RjDaZBsZgjWFOzyNdboGME2aJSJhaEirTdBJxLP4RJNuRlUGJo1XvAbVIE3OXUTuB3kRqr7MTuHkPkqO6Z5DgpmYgPYPDERmdMXG4qO905nbpyj4/BOYjEENJ3kQoOKqEBrGglxtAuS47hHkqxydJmyKWbO7dIb4i594ViaJiQmNhVGvw7DTOZpvO+TrI3GdytqTLXXVWNRpyWnc7Q6JQkXTjmdqyeNKFKpmm1P0khaEgKkSerlC0JaSJzLqBxPDjtnuPvUn7Q8VPGx3sq1qZuRTL2kaOa1wJI5xIhQN47j8FhZ7WKYmvHyQfErqmzcV1lKm/7zQT3xcecrljdPFbfoRiw6i6mdWGR+F1/fPmFak8sPV03TfwusIO05Zfp9hpaX/dyz+F0j3hq1GF+u9QtvYTrG1Gfepn0kj1hay4Kzq22W2XU7B5A8dPPdKstm/6artkACmSRu+ChnbmQZQCe427p+fFedes5J1WG8TFe0/aDgA4kSoWyNp5eyTI56wIHxVTi9oPqSDZvDX1N1M6K7ONas8akUXEfjzsgeNwunHhmteWU5OeGs2fiWnszzHMFXFJohYprXAyLEaK6wm2LdoQfRVmjWLfLQikIUPExqVCO3G6Kv2jtAvs2w4n9FPjtM2gWM2gM1r5eG92757k50Youq4prjoyXH4epCrcPhZ/vxXSujWxOop9odt93cQNw7957+S0pXlle3Dn+OxrsDj67WCaTnB5Zu/aNDiRwIcXR5LU7O2vRrj9m8T9x3Zf5b/CQsX09q5sfVjRuRvkwH3kqgJW7B11oupbaS5Xs7pHiKOj8w+7U7bfPUeBW32D0zoVOzVHUv4kzTP8X2f4rc1AuXMgEIG0irJtDNcQQdCLg9xT7cPCCvp0U9SYpvUJxtCAgx2Dog1DIuM48HZZ9ywe28D1OIezcDLfwm4/TwXQ8MIrHmCsx09oxUpv4tLfyn+6zvHDt9LbV9fLJM08VbdGsZ1VdhP1Xdh3c46+BgqppaHvSVa4FtTyWcb3w7sk0in7pdZw1LtOPE+gVXt3bFGg7tul2QjI275Okj7PeYWHxnSfE1GhufI0ADsS1zuZdrJ5QFVMZvXRp4sydq4lzrSQ3gOHPim2U0QajKRER0TOzeVar2bN/wA04cabvR7FlnugLT+zgkYnNuDSD/ER+ilDU9Kdh5T1rB2XHtAfZfx7j755LM1MOdy7GMM17C1wBaRBB3grCba2A6g6LuYfqu5cDH2h6rG9dctqW3xLKDCu4lSKWE4qybQmxC1WwOjckVKwtq1hGvN3Act/drWNytOo5N9D+j8RXqDnTaeP3z8PPgtS5qlNaqbpPjOqwteoNW03kfiynL6wt6xphady4VtnFdbiKtTUPqPcPwlxy+kKISjyWTb1KHgUcpKYS74QWOyNuV8MZo1HNG9urD3tNvHVbTZftM0GJoT+/RP9Dz/V4LngCSEHf9jbXwuLH+Xqtcd7Pq1B3sdDvGIVo3CxZfNjSQQRqDII1BGhB3FajY/tAx1AZetFVsQBXHWEdzpDj4khNDX0v9UHvCzXtC2gxoZTiXznn7rbj1+CldG9udfUDHAB4BJjR1okcO5Ynb2K67EVH6gvMfhFm+gCrGpa2i2O3xKvLye7klaxGGI2hWZzMz2ANRkIgEhRDzHapHPTbkhQA8yVuvZvQkVncBTA/M5YRdO9l9D9hXdxc0flAP8AUg6VgH2Cqul236VJvVZBVeYlswGN4kj7W8Dx4TKFUtZ2bu0aN2Y6Ty3+C5vtJtSjXc2qZcTOY6uzXnv1W+DHW9tWVvaYjhpNk7SosqMeaciYMkucwH7QGhjXjGi31iARBBuCNCDoVyXEYnq2g+ka/pdbTojUq06TGVzIeSWE/ZLjOQ8r28uCtmwVpG6q1vNu2kcsV7T62XAPH3302/zhx9GlbR5XO/bFVihh2fequf4MYR/WuZo5c1eqMXgjlSIrBBTrvnvRVG8pSNaoHgF4hEV6FIAtQkI0mVBY7CxPV1+s4U6h8mEj3KoDbD53J0ut6eaHd4rLH06/Wf1P7ECVeCUrRyETdQnRPwma43oBQoigKAd67B7J6U4Kr/33D/8AGkuQMF12z2UAfQSN7qzzbWwaPcIQarD0RY7x6cVlPaPgm5KBb/queQBvLAJce4dnzHFaygbu4CfVc62tj/pNd9UPB6t7aTGf9MObLh+J0me7guj09Zm/0pedQjYOn1+Mp4cgiA08QQLu8h82XUn4JtgRIG7cuYbBxvVbQpOJs52Q9z5YD5keS6zUN1f1O/KEY+gME23rk/thxWbFUqe5lInxe+D/AOseS6i49uBbu3LjHtKrZto1RrkbTZ/IHn1eVytGaaiQtKVAQQuSBy8gWUK8N69CBCUiVIYQNnTxC9PZK03TXA02ZHsGVzy7MBoYAMxuN1mRoe5UrGobZ8nnbcPNKJBTKMKzEoQvuCiSIGAULkXLgULgg9RHaXa/ZQAMA52/rKnwXFqGq7R7Jb4Fw4V3j+Vh+KC929jPo+DqVPtEEN/G6zfUz4LjmBpDradrZmxI+6ZFvBbr2qY45qdAHstGdw5mWt8gD+ZZLZzZewXIBm26x/28V34Karv5Y3nlN2xTmMv1xcRrrY+ELrmExHWU6bx9trXfmAPxXNawm63XRZ84WjyaR+Vzmj3KPVRxEmKVhRvUK4N0sr58dinf9Z4/Icn9K7zhjdxOgk+AXzpVr53OedXuc8/xEn4ribBCIIWogg8/54oXG3olJTc39EDrUJStCEoPSm3uREpmqUGr6fVO1Rbwa93mWgf+JWWar/p0+cSB92m0erj8VQBQAomycBTNLf3p4IDlIkXkDVTXvTbk7VGh+fmyacgOhquyexp3+VrDhXPrSpfouN4fVdc9jVYdVigfsvY7wLCP6VMCp6aVOtxla9gQwb4ysDT/ADAqt2Q3tnS0x5/2S1qwfULtC5zqhB+89xcdeZUnZ1MZiQd2nef7L1axqIhzTKwBN5iLRxiLz4zotx0W/wCGZyz/APsesUtj0UJGEZJk9uSBAJD3SYkxfdKx9V7I+1sXZ3bOI6vBYqpvbSqEfiyGPWFwBui7X7Ra/V7LqDfUdTZ51Gk/yhy4qSuBuIFEmwjQJUNoQgJM0mUhKB0IXlIEjygbe5MvcieVHqOUDQ9L3zinnUQyI4ZGqpaUL3k6nQQO4aBeaojpa0amYNsPaKkBRj9ZPhSqJKAkXkA1Rb1TT0+66j7kB0FuvZ9jeqpbRN5NGlEXOaarBA3mag9Fg6Wq0HRiuRWLBpUaAf4XB49QtMUbtEIt0uH0oeBw9LR8VL2fHaAIJBh0bj9YTwMEHxSVzLzbnNvLjKkYc5QTu4XnnEL1HMepsDRAnUm5Ju4knXmfDRbTo7/wze5/rVesS4BzYIkEaOGu/Qra9Gr4dvfH87j8Vz+q9kfa+LtmfbLiYoYWjN3PdUjlTZl/+oXLJW69sGLzYynT3U6IP8VR7pHkxnmsIFwNxhecbJEhKD0IEVRyDMoDgQ1EDq4TT686BALyotRyce9RKz0Fm43SgoWlEEhMzudmnu7Q+dxUhQnP7Y71LlEHEqFpSoFCZjVPBN1RcIAarfYDv8zT55h/IT7wqgKw2S/LXpH96PzAj4rTFOrx9ot1La4hgk+ScwclonymdD3DcmmEyZO+1rAQLc7yfFGAQOzEyNZAiRm8Ynxheq5T7nxFjcxbdY3PlHktv0UvQHJzliQFq9l48YfAvqu0Y2o/vLZIHeYhc3qvbH20xduT9M8b1uOxLwbdYWDupAU7cjknxVMEJcTdxlxuTvJOpXgVwNxyk3IajkRNkAFqAtRyEJdyUBvKgcUbnph7kDVRyZAko6pQ0dSgnMRONkDUr9EEHNfxCsQqk6K1p6IDRoDqiagJDVFu5I1HuQMlP035XMd91zT5OBUZunzwTlX6qmJ1I6BVBuJjmIkHiJtKfo7t6r8B9Vv4f1Umq45qQnVxnn+zcb+K9f8AlyJTiZFxlgyIvNoIM6a7uCf6Y4vJsmmz/m1Q09wc+p/QB4pupoonTw/5HCf91/ucub1Xthpi7YErwSOXlwtyHf8APevF3egCUqAOZBmSvQIBcUDiiKbQM1EtDehdqio70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encrypted-tbn0.gstatic.com/images?q=tbn:ANd9GcSsIlDVIrND-w02aEzt40E8t8D2jcugzi1vifWPk2qta6-4wKJz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60" y="3505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oncordmonitor.com/csp/mediapool/sites/dt.common.streams.StreamServer.cls?STREAMOID=4wviqSuKAQNbPdKMtRJg38$daE2N3K4ZzOUsqbU5sYvL81njbj2s2iRyeEdTEFcq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9067800" cy="4876800"/>
          </a:xfrm>
        </p:spPr>
        <p:txBody>
          <a:bodyPr/>
          <a:lstStyle/>
          <a:p>
            <a:r>
              <a:rPr lang="en-US" dirty="0" smtClean="0"/>
              <a:t>Role: Interprets laws, punishes law breakers</a:t>
            </a:r>
          </a:p>
          <a:p>
            <a:pPr lvl="1"/>
            <a:r>
              <a:rPr lang="en-US" dirty="0" smtClean="0"/>
              <a:t>Highest court: Supreme Court </a:t>
            </a:r>
          </a:p>
          <a:p>
            <a:pPr lvl="1"/>
            <a:r>
              <a:rPr lang="en-US" dirty="0" smtClean="0"/>
              <a:t>Federal, state, municipal courts underneath</a:t>
            </a:r>
          </a:p>
          <a:p>
            <a:pPr lvl="1"/>
            <a:r>
              <a:rPr lang="en-US" dirty="0" smtClean="0"/>
              <a:t>Appeals Courts: can overturn decisions of lower courts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953000"/>
            <a:ext cx="26289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2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Judicial Branch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9038572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Supreme Court: </a:t>
            </a:r>
            <a:r>
              <a:rPr lang="en-US" smtClean="0"/>
              <a:t>only handle </a:t>
            </a:r>
            <a:r>
              <a:rPr lang="en-US" dirty="0" smtClean="0"/>
              <a:t>constitutional</a:t>
            </a:r>
            <a:r>
              <a:rPr lang="en-US" b="1" dirty="0" smtClean="0"/>
              <a:t> </a:t>
            </a:r>
            <a:r>
              <a:rPr lang="en-US" dirty="0" smtClean="0"/>
              <a:t>issues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9 justices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appointed by president, approved by Congress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serve for life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Power of </a:t>
            </a:r>
            <a:r>
              <a:rPr lang="en-US" b="1" dirty="0" smtClean="0"/>
              <a:t>judicial review</a:t>
            </a:r>
            <a:r>
              <a:rPr lang="en-US" dirty="0" smtClean="0"/>
              <a:t>, can interpret Constitution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Marbury v. Madison</a:t>
            </a:r>
            <a:endParaRPr lang="en-US" dirty="0" smtClean="0"/>
          </a:p>
        </p:txBody>
      </p:sp>
      <p:pic>
        <p:nvPicPr>
          <p:cNvPr id="1026" name="Picture 2" descr="http://actnowus.org/the%20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734558"/>
            <a:ext cx="4695173" cy="31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"/>
            <a:ext cx="8229600" cy="1143000"/>
          </a:xfrm>
        </p:spPr>
        <p:txBody>
          <a:bodyPr/>
          <a:lstStyle/>
          <a:p>
            <a:r>
              <a:rPr lang="en-US" dirty="0" smtClean="0"/>
              <a:t>Considering Precedent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4495799"/>
          </a:xfrm>
        </p:spPr>
        <p:txBody>
          <a:bodyPr/>
          <a:lstStyle/>
          <a:p>
            <a:r>
              <a:rPr lang="en-US" b="1" dirty="0" smtClean="0"/>
              <a:t>Precedent: </a:t>
            </a:r>
            <a:r>
              <a:rPr lang="en-US" dirty="0" smtClean="0"/>
              <a:t>previous cases about the same kind of issues </a:t>
            </a:r>
          </a:p>
          <a:p>
            <a:pPr lvl="1"/>
            <a:r>
              <a:rPr lang="en-US" dirty="0" smtClean="0"/>
              <a:t>Often used to help make decisions (how was this kind of issue decided in the past?)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smtClean="0"/>
              <a:t>Brown v. Board of Education</a:t>
            </a:r>
            <a:r>
              <a:rPr lang="en-US" dirty="0" smtClean="0"/>
              <a:t> overturned the </a:t>
            </a:r>
            <a:r>
              <a:rPr lang="en-US" b="1" dirty="0" smtClean="0"/>
              <a:t>precedent </a:t>
            </a:r>
            <a:r>
              <a:rPr lang="en-US" dirty="0" smtClean="0"/>
              <a:t>set by </a:t>
            </a:r>
            <a:r>
              <a:rPr lang="en-US" b="1" dirty="0" err="1" smtClean="0"/>
              <a:t>Plessy</a:t>
            </a:r>
            <a:r>
              <a:rPr lang="en-US" b="1" dirty="0" smtClean="0"/>
              <a:t> v. Ferguson</a:t>
            </a:r>
          </a:p>
        </p:txBody>
      </p:sp>
      <p:pic>
        <p:nvPicPr>
          <p:cNvPr id="4098" name="Picture 2" descr="http://breakingthelaw.weebly.com/uploads/2/0/0/9/2009752/6521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2" y="3993490"/>
            <a:ext cx="2109548" cy="27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aphics8.nytimes.com/images/2006/12/10/weekinreview/10liptak.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31919"/>
            <a:ext cx="5486400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Legislature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915400" cy="4525963"/>
          </a:xfrm>
        </p:spPr>
        <p:txBody>
          <a:bodyPr/>
          <a:lstStyle/>
          <a:p>
            <a:r>
              <a:rPr lang="en-US" b="1" dirty="0" smtClean="0"/>
              <a:t>Terms and Sessions of Congress</a:t>
            </a:r>
          </a:p>
          <a:p>
            <a:pPr lvl="1"/>
            <a:r>
              <a:rPr lang="en-US" dirty="0" smtClean="0"/>
              <a:t>Term = length of time between elections in Congress (2 years)</a:t>
            </a:r>
          </a:p>
          <a:p>
            <a:pPr lvl="1"/>
            <a:r>
              <a:rPr lang="en-US" dirty="0" smtClean="0"/>
              <a:t>Each term has 2 sessions</a:t>
            </a:r>
          </a:p>
          <a:p>
            <a:pPr lvl="1"/>
            <a:r>
              <a:rPr lang="en-US" dirty="0" smtClean="0"/>
              <a:t>President can call a special session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086225"/>
            <a:ext cx="40338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8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-914400" y="228600"/>
            <a:ext cx="8229600" cy="1143000"/>
          </a:xfrm>
        </p:spPr>
        <p:txBody>
          <a:bodyPr/>
          <a:lstStyle/>
          <a:p>
            <a:r>
              <a:rPr lang="en-US" smtClean="0"/>
              <a:t>The Senate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0" y="2514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100 members: 2 per state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6-year terms staggered - 1/3 of Senate elected every 2 years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limit on terms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Requirements: 30 years old, citizen for 9 years, live in state they represent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81000" y="831415"/>
            <a:ext cx="6172200" cy="1143000"/>
          </a:xfrm>
        </p:spPr>
        <p:txBody>
          <a:bodyPr/>
          <a:lstStyle/>
          <a:p>
            <a:r>
              <a:rPr lang="en-US" sz="4000" smtClean="0"/>
              <a:t>House of Representatives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0" y="2209800"/>
            <a:ext cx="8686800" cy="4876800"/>
          </a:xfrm>
        </p:spPr>
        <p:txBody>
          <a:bodyPr/>
          <a:lstStyle/>
          <a:p>
            <a:r>
              <a:rPr lang="en-US" dirty="0" smtClean="0"/>
              <a:t>435 members, number per state based on pop.</a:t>
            </a:r>
          </a:p>
          <a:p>
            <a:r>
              <a:rPr lang="en-US" dirty="0" smtClean="0"/>
              <a:t>Each state has at least 1 (WY, NE, ND, SD)</a:t>
            </a:r>
          </a:p>
          <a:p>
            <a:r>
              <a:rPr lang="en-US" dirty="0" smtClean="0"/>
              <a:t>2 year terms, no limit on # of terms</a:t>
            </a:r>
          </a:p>
          <a:p>
            <a:r>
              <a:rPr lang="en-US" b="1" dirty="0" smtClean="0"/>
              <a:t>Reapportionment </a:t>
            </a:r>
            <a:r>
              <a:rPr lang="en-US" dirty="0" smtClean="0"/>
              <a:t>= every 10 years based on census</a:t>
            </a:r>
          </a:p>
          <a:p>
            <a:endParaRPr lang="en-US" dirty="0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9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District = </a:t>
            </a:r>
            <a:r>
              <a:rPr lang="en-US" dirty="0" smtClean="0"/>
              <a:t>area a representative serves</a:t>
            </a:r>
          </a:p>
          <a:p>
            <a:r>
              <a:rPr lang="en-US" dirty="0" smtClean="0"/>
              <a:t>State govt. creates districts</a:t>
            </a:r>
          </a:p>
          <a:p>
            <a:pPr lvl="1"/>
            <a:r>
              <a:rPr lang="en-US" b="1" dirty="0" smtClean="0"/>
              <a:t>Gerrymandering </a:t>
            </a:r>
            <a:r>
              <a:rPr lang="en-US" dirty="0" smtClean="0"/>
              <a:t>= when state </a:t>
            </a:r>
            <a:r>
              <a:rPr lang="en-US" dirty="0" err="1" smtClean="0"/>
              <a:t>govts</a:t>
            </a:r>
            <a:r>
              <a:rPr lang="en-US" dirty="0" smtClean="0"/>
              <a:t> redraw district lines to favor their party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76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oloradosenate.org/home/images/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House of Representative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Requirements: 25 years old, citizen for 7 years, inhabitant of state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59324"/>
            <a:ext cx="6324600" cy="41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Congressional Members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member = white male in mid-50s</a:t>
            </a:r>
          </a:p>
          <a:p>
            <a:pPr lvl="1"/>
            <a:r>
              <a:rPr lang="en-US" dirty="0" smtClean="0"/>
              <a:t>Married, has children, Christian </a:t>
            </a:r>
          </a:p>
          <a:p>
            <a:pPr lvl="1"/>
            <a:r>
              <a:rPr lang="en-US" dirty="0" smtClean="0"/>
              <a:t>Lawyers, though some have backgrounds in business, education, agriculture, journalism, or professional politics</a:t>
            </a:r>
          </a:p>
        </p:txBody>
      </p:sp>
    </p:spTree>
    <p:extLst>
      <p:ext uri="{BB962C8B-B14F-4D97-AF65-F5344CB8AC3E}">
        <p14:creationId xmlns:p14="http://schemas.microsoft.com/office/powerpoint/2010/main" val="3139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460375" y="62217"/>
            <a:ext cx="8229600" cy="1143000"/>
          </a:xfrm>
        </p:spPr>
        <p:txBody>
          <a:bodyPr/>
          <a:lstStyle/>
          <a:p>
            <a:r>
              <a:rPr lang="en-US" dirty="0" smtClean="0"/>
              <a:t>Executive Branch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121128" y="1143000"/>
            <a:ext cx="8912224" cy="4906963"/>
          </a:xfrm>
        </p:spPr>
        <p:txBody>
          <a:bodyPr/>
          <a:lstStyle/>
          <a:p>
            <a:r>
              <a:rPr lang="en-US" dirty="0" smtClean="0"/>
              <a:t>Enforces Laws</a:t>
            </a:r>
          </a:p>
          <a:p>
            <a:r>
              <a:rPr lang="en-US" dirty="0" smtClean="0"/>
              <a:t>Checks on Legislature: veto power, executive orders</a:t>
            </a:r>
          </a:p>
          <a:p>
            <a:r>
              <a:rPr lang="en-US" dirty="0" smtClean="0"/>
              <a:t>Checks on Judicial: appoints federal judges, pardon/reprieve/amnesty power</a:t>
            </a:r>
          </a:p>
        </p:txBody>
      </p:sp>
      <p:sp>
        <p:nvSpPr>
          <p:cNvPr id="2" name="AutoShape 2" descr="data:image/jpeg;base64,/9j/4AAQSkZJRgABAQAAAQABAAD/2wCEAAkGBxQREhQUEhQUFBQVFBQWFRQUGBUVFBQUFRQWFxYWFRQYHCggGBwlHRcVITEhJSkrLi4uGB8zODMsNygtLisBCgoKDg0OGxAQGywmHyQsLCwsLCwsLCwsLCwtLCwsLCwsLCwsLCwsLCwsLCwsLCwsLCwsLCwsLCwsLCwsLCwsLP/AABEIAQYAwAMBIgACEQEDEQH/xAAcAAAABwEBAAAAAAAAAAAAAAAAAgMEBQYHAQj/xABCEAABAwIEAwUFBQUHBAMAAAABAAIDBBEFEiExBkFREyJhcYEHMpGhwRRCUrHRI2JygvAzU2OisuHxFUOSwhYkg//EABoBAAIDAQEAAAAAAAAAAAAAAAACAQMEBQb/xAAsEQACAgEDAgQFBQEAAAAAAAAAAQIRAxIhMQRBEyJRYQWRsdHwMkKBweFx/9oADAMBAAIRAxEAPwCC9o1UXVcTG6ljb28T/wAFRmG8UugE4tvbKw7X5lSnGuHltUJGvDnv2bya1o5/1zSWI8H3p2VL3ZCWXc22pdyt/XNP5XVk/tLT7MqoS073WteVxI5C+qjfbNKRTRt5OkF/TVSvs5wt1PBZ4LXP7xB+XyVc9ts3dgbzzOPySur2FRRMAFwe9qCNPBaHhGhaSLgjluFmuAPaJCHAm4sPNaVgzjZnkqZrzFv7S/UTw5gI+aVcEjhkmaMaWThwVq4KmIOCScEu5JOCkgTQsu2XUAFsu2XULIA5ZCy7ZdsgAoCMAgAjgIALZcsjoWQAnZEcEsQiEIAQIRSEqQikKAMsrsckrHFrcrQy7g/nbp+a5X8aSmmig3LQRI48+lk2OEMbUyRdplDbNBOmYn6KZ9oHD0VPGx8TbveWh1tm6dE/l1Dv9KJrgPintTFA4kvyuLnHw2Cz32i4qaitk17sZyNHlv8AP8lYKqGPDmxVEZc6Vw937oBbqs9qZzI9z3bucXHzJuolXKFQ4wyUslaRbe2vitUwQEFrTppv1WQtOvkth4OeZgx51AACqmnaGT2L3hrSGC6XcEeNgAAC44JxRByScEu4JMhSQJ2Qsj2XLIALZBB7w0XJAHUmyga7jGjiJa6UEjfIC/5jRAE9Zdsq03jyh/vT6sf+ikKLiaklIDJ4yTsC4A/A6oCiWARgEAjWQAWyFkay7ZACZCIQlSEUhACRCIQlSEQhAGKVWJCcOklGaW7cuUW21uUzxXFpp3HM51iB3dbadArThUbGVj4nxDL2rj+7lt3Rf4J3R4O2oxbK9zGNYAWMbaz22OibUrY74RVcWxt88YjIGVgFtNQQOqqrVsGL8GsNWRGGtiDHFwvqXHoFkkseV7h0c4fAkIbTqhUJt5rYPZYM0DSBfvEH0WQRrXvYrODFKzm19/QpSTTLIjglSk3IFEXBJkJVyTKkApVU4l4xjp7sitJINzfuM1521J8AmvGnFgYHQwPGfUPeNcumoaev5LN53XcTve199+f1StkpC2MYzPVaySFwvoPdaPENCiKiOx1N/LxT55H+3Lrb5pExb38NUtj0M2t6IW+KWfGP0CRLOamyKJfCOJqmmI7OR9hbuOJcw+GU7ellqnCPGcdZZj7Rzcm37r/FhP5brFAL7paJxaRbQtIIIOx6goIo9IWQsqPwDxn29qepP7a3cfsJQOX8f5q92TEUJkIhCWIRCEECRCIQliEQhAGGNfOYxlaSLuLncz5lNqCukp5mzMvdoIBOtriymczo4XtfIA5zSGgcxf63UphUdOaa7bZuQk5yDorL2bruMyCwfGJY5zUOzvtfNcm13dVV6t5dJI47uc4/E3Wo+zWGOX7Wyoa1wOUlptlVF41p+zq5gGhguMrW7ZbaIk02QiBg3Wk+xipy1ErPxNB+CzaDdX/2Qy5a8j8UZ+RH6pOwM24pNyVckyggRcoDjLFDTUsj2mz3DJH1zu5jyFz6KwOWZe0isMtTFAD3YxmdbcOeCL/C/wAVDdIlK2U2hpHvIG9/W3W6tlNwq0gZib21+lkjwvRWdcjbTXw0V2iguuflyNypHQw40o2ysf8AxSECxBvy635Lj+HImtNh538CrXJSWSboLi2iq1y9S1Rj6GeVHDQvfTnt8khLw60Dc3V3rYLdFGzQ6fFT4s/UPCh6FIODgc7prUUhb4hWergsmc8Yyq+GRspniiuCtlxYQWkgtIIcNCCCMpC3vhDGBWUscuma2V4HJ7dHfr5FYZLDcFX72NVljUQk/hkA/wArv/Va4sxSRpxCIQlbIpCYQRIRCEsQiOCAMBq6NzchLswLR6HoleIMKlpnNaSSwgOB5Zj9U/hxZkD4+xAfk97ONCTzUj7QsZhmfGxupblc7L7puNlam9iZclXhllYx2W+WT3iL65epUbikhcbkkmw1Oq0h74f+mERFrHOBIa/3yAdbH+t1QMbjYGRll7lpz36+HzUuVxZCImDdXH2ay5cRi8Q4fEf7KnQ7qxcIS5a6nP8AiAfEEKuPBLPRpSb0oURyggRKyLGiZK+dx2DrejW236XBWvuWT1DScQqWaH9odP3Xa7+vzVeV1Esxq5ElgrNLgevX+tFaYBZR1PAGMAA5D5KUpIyVzG7Z0kqQs9wskH2Tt0VkyqI9dPNBCoj8TCiJHGynnx5gb7BQ9WwBQ0PZA4goqY6Kaq477KGlbYq2BXPcjmxWOuu6sPszOXESPxRPB8CMpv8AL5qKqW/eHqFOezKEur83JsLyT6sAHz+S2Y3ZiyqjW7LhCUsikK8oEiERwSxCIQgDGeG+GTXSS5WuY0M7hIsC7pdRmJ8NyRVUMDyHSPsCGa5bnmrDwlxo6lM3a6ttdkdh7/S/wTM8W3roagRtjJ0l+8COoVnmJfLGPEXDU9JrL/Zg5WG++l9B/Wyi+JMKlhjjL291wDmkbWPirnxJxtBVSNEkHaNieS3XR4tY6KY9oldTzYe2Bjg2XKx7W/ugju3Q5S000R3MVhUrhD8tRC7pKz/UFMcD8JfbZ3Mc8AMF3N5kEafNTuE+zp7zUOEjT2LiGZT99puM3TkkjwSbGw3aPIfkiuRKK/ZsvvlF/OyUcoIGOI1zIWhzzuQABuSeQVBrXM/6mJIzcSxd4Ws5sjNCCDsbZSrZxS0EwAi/7QkejCm+OYYxuSSwzBzSCN+8MpB+P9WWPNkduPY24cS0qfcZVlU2NmZ5s0alQr+MZd4Iszb6Xvcj0UpXwNc0ZxcAg5R94jZRbIKiUPGsLQ1wZ2YBOb7t7/d6/RUYtPctyKT4GbuOagOsYfzVgwbF3zkXaRpr0VFkwuYSvdKXAH3G53OsdLd5wHirxwuHM0Ny06tJte22tvLrzTZWlwGKL7ncWr+wz3HKwVPxCuqH6sBsdtlYOOZbuI5hVjCNXtMhBa06tdms7w0O35qMfqTkVoj5Yqw63I9WhNxWytNpQSNr8x6qUxHBw+cyNEYZyYABYZi62YbnW197aJiadzXEXzN6fotGqPsZ1CSH8JuCOoP5J5wPiwpHvkDHSvdGGMbo1lybuLnb6ZW7A7lM4hl8FIYeGNcGgjuWBt12N1Wp6VsWOCk9zUuGsbbWw9q0ZSHOY5vRzf8AkKVIVE9k5IbVt+62Ztj+8W94fIK+kLXB3GzJliozaQk4IjglSERwTlZneE8GxS0YlmOZ7c7z2f3r3OVVHCeHDVMleAWtGjHHYG+x+SbwcRzxxsijeWNYXbfev1+KFNjktPG8gm0h0H3c/Mq3TJRYDbDMKEtS2EEuBcWlw8jr8VJcVcOy0bLyvaXOvkaCSco2JUZg+KdnUMm90ZwXAcxzU1xlxQ2vaCY8rmZgHA7sP/ATea/YCq4Fj01M57onZXOABNrmwOym6DjepiEjW5cspc54tqXOFr39FVKWMm9gnHYkG1tVSmhqPR/DUuekhd1jb+SfuVc9m8+fD4f3QW/A2VjKhijHFoQ6M/u94Hpb/a6rWM1DpJQ25s117cu7t9Fb5G30Kq1XRu7W/Ntmm/3mnn52WLq48SN3STVOLF6WIOCdNo/G3lofkm2HPsPK6cyvPJZYmhjeXCWON7XPV2rvidkd0TWaBddVhu/PYcyid6S5tbew8FMtyUqKfxfu0qJo2A+BU1xLBmF+Y1+CqrZXRkOPu7Hr5po8BLkm4Ke5sQEWupA0bJRklwHN1Ft0nV1FxqhXZEkRr9SkO2y1Dw0aZh8wCfqlmHvBTGCcMOqJmgbOu6R/MR6Xt4m9h5+CsSvYrtLdmh8EUHZUrTbvTOfM7/8AQ3b/AJcqnihGwNAaBYAAAdABYBdK3JUqOfKWptiZCIUq5EKYUx/jujji7BrI2sadXPGpJsN1K43gsDMEzscJSHZ2u0BzF1iPTX4LPat0uciUuzXvZxOnpySmJYpI6BkOa0bCSAOp3v8AFXOD0cguSNa3QLSOCuAe2idNUghpY7IzYnTc/os9p4zYHpsvQXBeJippWOG+XK4dCBYpHmTelGiXTZIY1kktmYD9k7IubsLkegKmeGsDlrZH9kB0udrDf6pTjel7F7iPxP8AiXFL8M4/JQFuQBwcBcHrz1WLUnz+fmwzTXBp3BOHS08BjmblOYkdLKeKjMD4sirm5W3bI0C7TvbqpQrRCq2M8udxNyZVkBJDm2uBbXbwKeORCUTgpKmEZOLtFcZGY3FpNyLa7Xul3SCyPi7LPDvxC3qFFVrjZjRpneG36CxJPwBXNyLRNo6WKWqKYvRRulLpOmjL7Ejc/RNs1SLvkewNGmRrXB3gQ7NYj0TyCsAbZo0AsPIJhiVaMpGZtzs24v8ABQkPqtlYx9s0guBlb13v+qj2wue0Ncdvn6DZTVbXNbEGE2cOV76eig3Vo3uPj+qdJ1sLLZ2yYw8NDCwbjUeIUbUv1t4psyrJuQdRt5jX/b1TiraAQeov8RdFUyNVoWwDD/tFTHFqA42cRuGgXcR6ArWOHuH2UYNnueTYXdYWaOQAVV9lmGX7SocP8NnyLz/pHxWhrZhgqtmLNN3SCoLpC4VcUBCilHKIUAed8XmEk8jg7MHOJDuoU5hHCD54e1fo1xtGObj18kPZ7g0NTPlnJ0F2s5O63WwVtOM0MbQA0G9hyACteRONIscJY5eZe5gtTSOhc6N4s5psf1Vx9l+M9jOYnHuyjTwcB9R+Se+0jBcxdUMHuWa+3MdfRUOikLXtcDYhwsVzHeOZ6bG49X09eqr/AIyx+0CifJJGGNc/vvcQ0X56Js0RNgZFLE5kpkAMjhbK0nfXkr3FE8x5mW7TujXltf6qXqYGTEQzxNc0tGpAvfqrYQ1RTPPTnUmipcK0AgrX9i4yxWAdINgSL2utCcqTFQuw+qbEHn7PO8FvmB7pPwV1crMPDRVk5CuSbkYohKtKxvX02dhA94at8xy+irVRJmA6tcHD5gj4FW4FVXEqfK9/TMb+F9QfmsfVx4kbOllzEjDgry0gTSAuN9+6P3bdEyfgjtQXOBHTLY/JWKCSw6j8khW2duD8FnjOjU0UzFMNG5c6+29ttjooV2H5uZt5kq118DQeZ5aqNkjNtNFZ4jFcEyNZA2PRuhOnx5pesqO1fZm3ut8bc01qd0+wqCxHNx0A8TsAp5EujbMCoW09PFGzZrRr+InVzj5kkp+qdhmLmnrxRSuuyaFssJP3ZBdskYPQ5cw8b9VcVvqtjn3e5xcK6VwoIClEKOUQoA8/4dVOhkZIzRzCCPqFutBVNnbDM3UOb+YWCMWg+zbG7NdTvO3fjv8AMf11WPBOpaX3PTfFOm14lkjzH6F2+zCaOVjhcOLgVh9ZSGGZ8Z0LHEenI/Cy3TCdnHqSVmntLoMlSJQO7INf4m/7fkrOojcbMPwjLpyuD7/UcieCOKRrah5e9gLb3FngaZVLcG4w6qaYZj+1a27X7E23BUJiEkUjoBmeTYXaGW15a2VrwvAmMhFRYtmjcX32uzYtPoqYSlqWmqMmSMad82OJ4TLT5Xd6SGRrgeeh/S6mr6DySTbiYEW7N7QT436IYjWRwtL5XtjYObiAPmtqW9mMMUm5ULHPabG27aWMyn8b7sZ6N953yVExfieqqr9rK7Kf+2zuM8so39bqSDVsW41pKe4MnaPF+5F3zcci73W+pR53OkZBI4WM9PHIRyBcLlvoHAeiw/kbb208+S9HYthh+yxZBd0DW6DdzA0NcB6C4HUBJmhqg0WYpaZoqcf7M2O3L9EeWQbggdU4cGuGtnNcB5EHW91D4jROHuO0sb5uQ81zFR0G2N6xwN1XcSrALgJRznm9tR+Ll6JtT4W+aTKxrpHHkPzPQeJVsY7iuboYx6m/w/VaBwZgBBbPKLW/s2nf+J30CW4f4PbEQ+az37hv3Gn/ANip3F8RZSwvlf7rGk+Z5AeJNgtuPFW8jFlzX5YmZ+0vEc2JDs3EGCKNocN2yZjJcHqMzVpXAXFYr4bPs2ojAEjRs4cpGjoeY5H0WDvqnSySSv8AekcXO8ydvTZGpcSkp5GywvLHt2c35gjYg9DorCuj08ilZdw17WmusytZlP8AfRAlv88e48238gtKoq6Odgkhe2Rh2cwgj5c/BBAqUQoxRCgDDOIMONNPJGRoHEt8WnUfomdPVGJzXt3aQf1Wpe0nAe2i7dg78W/i3msnfsufkhokev6POs+D3qn+e5uPDFcJohINi0JPijCRU0p07zHB7fQ3IVS9lWL3jfA46tuW/wAJS/EntOiha6Kkb20mrTI4fsW9SOcmvkPFbYtSjueayJ4Mu3Z2i8TxwNhbI4RsAA77rNA06lVXH/afRxQvhha6oe5paS3uxC4/G7f+UFZBieLz1JBnldJY91p9xv8ACwaD4JmAmoz2Wiq47q3xRxNc2NsYABYLyG213uv8gFA1tdJM7NLI+R3V7i4jyvsm9kEIgFlxyMgGqQF6CPNJE38UsTfjI0fVeqoAvM3B9N2tfRs/x2O9Iz2h/wBK9NxJlwKzPeKKF1FLntelldv/AHErjsf8Nx2PIm3MWi8TeC2x1BV1x/iOBt4cn2guux7QW5GgktcHlx1tYgtFz1sqbR1tDS1IZN27WOt2RlDfsrT0a4Eutrs42HOwKy5OmuVxNOPqKj5juEcMvqQDbs4/xkakdGN5+e3mrfQ4JFTsyxNt1O7nHq481LdrcaWtbS21uVk1nlstGPFGCKMmVzGNSLLIvajjnaPFOw91hzP8X8h6LS+IK3sonPJsbG3wvf03WA185ke553cSdfFPISPIiw2CSebrpXLJCwJzUjhGMTUr88Ejo3c8p0d4OadHDzCYEI9lAGucO+1WN9mVjOzdt2rLujJ6uZ7zfS/otBpqpkrA+NzXscLhzSHNI8CF5gIUxwzxNPQPzQm7T78bvcf5jkf3hr57KSKPSjWBzSDqDoVhfGGEmlqHstZpu5nkeXot0idoqp7ScF7eldI0d+IFw8RzHwVWWGqJ0Ph/U+Dkp8Pb7GJR1bo2HI4tLgWkjQ5TuEzASsvLyCDWpsaqJR1eRzyv22+QUNRrI1kE5mClCyMugIA4AgV1c5oAuHsjp8+JsNtI4pX+RsGD/WVqnEmNve80lK4tkItLM3XsAR7rf3yPh57Zv7FZB9rqG65nQ+8PuMa67jfqSWAeRWr4dQRwt7jeZJO5JJuSSdSfFWRElyZRjGGfZo3Q5rmNx72xJ3v5pjQ8UGSM09W0StOjXne/LORz6PGo5/iEzxu/vynWzpZLHkbOINvJUIDW6tnFSSFg2rND4O4m+yPbSzOJp3G0Mjv+y6/9m4/h8eXgCQ3RXO11WPcKYM+ve03tFGRbT3iOZ8tgtfZTlsdtTlHqQAqyWZ77UcSyxZAdXnKP4Rq8/kPVZQ5WXjzEu2qngHuxdweYPfP/AJafyqtKuXI0VsEIXLJQhEIUDnCEGHRcvfb48kZrbIABCIQlCEQhAHpjAq8TwMkbqHAfHmneJkdhLm27N1/KyzT2aY52bnU7zo7vM8+Y+qvXFdSGUFU6/wD2XgeZFgPiQkxy1KzR1WB4crj8jz27X5fmjWRHbfBKFOZ27CoWXUEEHF1BBAHCuLpRXbFAGm+wilu6rlO4bGwfzFxP+lq03E6ltPTyyuNgxjnbX71u6Lc7mwtzuqV7Daa1FM/8c1vRrG/VxTL2hcTdrK+Bh/YU2shG0lQNmeTD/mB6BWQViSZXpuK3v7Ohkp45nyOa0uDnNtI82vsdQSbuuPTW9cx/DjBIY73F7eNh19QfgleDwTViocCRE7O63nc/IEeoQxeYyVErn7l9/AC+gHgBopp7tcBfZ8mv8D4aIKWMW1LQT6pfjvF/slI9wPecMrfMqbwqnHZMtya38lkvtexftJ2wg6Ri58ylAzuVxJ1NydydyepRF0oJBwIj2XRwgUAJtKMiv5dUoEAFsikJWyKQgCcp5zG9r2mzmkEeiu3G3EAmwyLKf7aRocOgjGYj/wAg1UOU2BSM8pLWtJNm3IHIF1r/AJBZOnbUqPQ/FYRePV3X9jab3Sj3XH7HyScBu0eS2HnhYIILigALq4F1ABXJOT3SlHJGpNmoA2zhOt+wYAJhbOQ8svzke/Izz5HyBWd1dBI+JsbLlzjnkedgXbFx6nXTcq9V2HPmp8NoW6NjhZPOfw5gQwfxH9rp67BMuIK6NjxBTgdz33btZyP8T+Wu3+Vt0dlS5Yld3wRYgjo6WOlZrPUSRvkP3hG0h2vQEgAN6XNzoTV68/tXH976qSoCZKh8pucodqdT8ShhuFmd7nEfs2+8fxHk0efPw8bXetMdxb1S2Ng4UxMOoi8n3GkE/wAIWB45XGeaSQ/feSPK+i0dlcabAXOvZ08j2s/mcW6ejXH0WUvKoY6JPCMAmqmudEG2aQDmNtSL6aIYpw5U0zc80eVlwM2ZhFztoDf5IYRxBPStLYXANc7MWlrXAusBc312ATnF+JpqqIRyiOweHXYC03AItq4i2vyVb1XsWLTXuQg08kQpQpvUHZvXfyTCnI9Tf4eSVRQEYIA6uFdRSgCzcUYWaWd0R2vdp6tULKdVr3tGwXt4g8D9oy5Hi3mFjxNyqYY9M2dLquq8bBFPm9/4X+nUhS7HwJ/VLpCnGrvNXHNHCCCCAAEEEEAFciSMzFjTsXtB8i4BGciSHvR/xt+OYKQNt4hxcNc5kOjiAHOH3Q1oaAD1sB5ee1LnZla4jc6J3Bt/WqVgoHVEjY2DxJ5Acyf652W2MVBGZtyYhgODue0tbpmHed+EdfE9Bz+aW4iqm08Rp4NCGnMdy0Ea3P43czyHoGz2NVzKKHsof7QjU6G1x7x5X6Db097P57lkjjc3a4knUkkHW6qS1u3x2+5Z+nbuH4rxD/6mH0w2jpWSvH+JMLgeYbc/zqpJxW1Be7M7cho8g1oa0egAHom7VnZYgwR1wLpUEhXOsLlNohe7jz/JGqDcho8z9AjoA4jBFRggDpSbijOKRe5AHovH58rZnHZkEh/ykrAm6BbNxxVZKGpd+MNjH87g0/IlYw4aKQDJKE94+n1Qa5Fh94+igB0EEFxSAAgggoAK5JSnvx/xt/1BKlJPjLpImjcvYBfa5cBqpA0zDaR0rg1o1PPkB1PhqrDV1LKKMsjsZHC5JsbX0zO+dm/S5cnJK2hhDGWdK4XJ8bWzEdBqAPPxVcleXZiTdxNyTuTuVprxHb4+pTejZc/QbYo8uabkkk3JOpJJ1uonF5ckNubiG/U/IfNTFUy9hzJAAGpPoq5xYCyXsyRdjRmA+692pafEDL8U2WWlCwVsgZDqg0IqUaFjNB2y49+UEoxTWZ2Z1uQ380AdhbzO51KOUECgAqMiXXboADymzzcgdUpI5FpRck+iANX9o1eXUlOBoJH5j/K3b4u+Szl2yCChcDSVNiD+qLT3zOQQUijy64CgggDqCCCAClIySZZIyNw9h+DgVxBAGlGQyHM43J1JK40fmUEF0TIWHDaFkMf2h/eLWF4A+63KSbbd6wOvpzuMfxSrM0j5HbyOc4+FzcD0Fh6LiCwSbbbfqa6pJIaNSoQQSgcmfZpP9apAR5eaCCAOAldJXEEAcK4UEEAIyuS8As0IIKE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REhQUEhQUFBQVFBQWFRQUGBUVFBQUFRQWFxYWFRQYHCggGBwlHRcVITEhJSkrLi4uGB8zODMsNygtLisBCgoKDg0OGxAQGywmHyQsLCwsLCwsLCwsLCwtLCwsLCwsLCwsLCwsLCwsLCwsLCwsLCwsLCwsLCwsLCwsLCwsLP/AABEIAQYAwAMBIgACEQEDEQH/xAAcAAAABwEBAAAAAAAAAAAAAAAAAgMEBQYHAQj/xABCEAABAwIEAwUFBQUHBAMAAAABAAIDBBEFEiExBkFREyJhcYEHMpGhwRRCUrHRI2JygvAzU2OisuHxFUOSwhYkg//EABoBAAIDAQEAAAAAAAAAAAAAAAACAQMEBQb/xAAsEQACAgEDAgQFBQEAAAAAAAAAAQIRAxIhMQRBEyJRYQWRsdHwMkKBweFx/9oADAMBAAIRAxEAPwCC9o1UXVcTG6ljb28T/wAFRmG8UugE4tvbKw7X5lSnGuHltUJGvDnv2bya1o5/1zSWI8H3p2VL3ZCWXc22pdyt/XNP5XVk/tLT7MqoS073WteVxI5C+qjfbNKRTRt5OkF/TVSvs5wt1PBZ4LXP7xB+XyVc9ts3dgbzzOPySur2FRRMAFwe9qCNPBaHhGhaSLgjluFmuAPaJCHAm4sPNaVgzjZnkqZrzFv7S/UTw5gI+aVcEjhkmaMaWThwVq4KmIOCScEu5JOCkgTQsu2XUAFsu2XULIA5ZCy7ZdsgAoCMAgAjgIALZcsjoWQAnZEcEsQiEIAQIRSEqQikKAMsrsckrHFrcrQy7g/nbp+a5X8aSmmig3LQRI48+lk2OEMbUyRdplDbNBOmYn6KZ9oHD0VPGx8TbveWh1tm6dE/l1Dv9KJrgPintTFA4kvyuLnHw2Cz32i4qaitk17sZyNHlv8AP8lYKqGPDmxVEZc6Vw937oBbqs9qZzI9z3bucXHzJuolXKFQ4wyUslaRbe2vitUwQEFrTppv1WQtOvkth4OeZgx51AACqmnaGT2L3hrSGC6XcEeNgAAC44JxRByScEu4JMhSQJ2Qsj2XLIALZBB7w0XJAHUmyga7jGjiJa6UEjfIC/5jRAE9Zdsq03jyh/vT6sf+ikKLiaklIDJ4yTsC4A/A6oCiWARgEAjWQAWyFkay7ZACZCIQlSEUhACRCIQlSEQhAGKVWJCcOklGaW7cuUW21uUzxXFpp3HM51iB3dbadArThUbGVj4nxDL2rj+7lt3Rf4J3R4O2oxbK9zGNYAWMbaz22OibUrY74RVcWxt88YjIGVgFtNQQOqqrVsGL8GsNWRGGtiDHFwvqXHoFkkseV7h0c4fAkIbTqhUJt5rYPZYM0DSBfvEH0WQRrXvYrODFKzm19/QpSTTLIjglSk3IFEXBJkJVyTKkApVU4l4xjp7sitJINzfuM1521J8AmvGnFgYHQwPGfUPeNcumoaev5LN53XcTve199+f1StkpC2MYzPVaySFwvoPdaPENCiKiOx1N/LxT55H+3Lrb5pExb38NUtj0M2t6IW+KWfGP0CRLOamyKJfCOJqmmI7OR9hbuOJcw+GU7ellqnCPGcdZZj7Rzcm37r/FhP5brFAL7paJxaRbQtIIIOx6goIo9IWQsqPwDxn29qepP7a3cfsJQOX8f5q92TEUJkIhCWIRCEECRCIQliEQhAGGNfOYxlaSLuLncz5lNqCukp5mzMvdoIBOtriymczo4XtfIA5zSGgcxf63UphUdOaa7bZuQk5yDorL2bruMyCwfGJY5zUOzvtfNcm13dVV6t5dJI47uc4/E3Wo+zWGOX7Wyoa1wOUlptlVF41p+zq5gGhguMrW7ZbaIk02QiBg3Wk+xipy1ErPxNB+CzaDdX/2Qy5a8j8UZ+RH6pOwM24pNyVckyggRcoDjLFDTUsj2mz3DJH1zu5jyFz6KwOWZe0isMtTFAD3YxmdbcOeCL/C/wAVDdIlK2U2hpHvIG9/W3W6tlNwq0gZib21+lkjwvRWdcjbTXw0V2iguuflyNypHQw40o2ysf8AxSECxBvy635Lj+HImtNh538CrXJSWSboLi2iq1y9S1Rj6GeVHDQvfTnt8khLw60Dc3V3rYLdFGzQ6fFT4s/UPCh6FIODgc7prUUhb4hWergsmc8Yyq+GRspniiuCtlxYQWkgtIIcNCCCMpC3vhDGBWUscuma2V4HJ7dHfr5FYZLDcFX72NVljUQk/hkA/wArv/Va4sxSRpxCIQlbIpCYQRIRCEsQiOCAMBq6NzchLswLR6HoleIMKlpnNaSSwgOB5Zj9U/hxZkD4+xAfk97ONCTzUj7QsZhmfGxupblc7L7puNlam9iZclXhllYx2W+WT3iL65epUbikhcbkkmw1Oq0h74f+mERFrHOBIa/3yAdbH+t1QMbjYGRll7lpz36+HzUuVxZCImDdXH2ay5cRi8Q4fEf7KnQ7qxcIS5a6nP8AiAfEEKuPBLPRpSb0oURyggRKyLGiZK+dx2DrejW236XBWvuWT1DScQqWaH9odP3Xa7+vzVeV1Esxq5ElgrNLgevX+tFaYBZR1PAGMAA5D5KUpIyVzG7Z0kqQs9wskH2Tt0VkyqI9dPNBCoj8TCiJHGynnx5gb7BQ9WwBQ0PZA4goqY6Kaq477KGlbYq2BXPcjmxWOuu6sPszOXESPxRPB8CMpv8AL5qKqW/eHqFOezKEur83JsLyT6sAHz+S2Y3ZiyqjW7LhCUsikK8oEiERwSxCIQgDGeG+GTXSS5WuY0M7hIsC7pdRmJ8NyRVUMDyHSPsCGa5bnmrDwlxo6lM3a6ttdkdh7/S/wTM8W3roagRtjJ0l+8COoVnmJfLGPEXDU9JrL/Zg5WG++l9B/Wyi+JMKlhjjL291wDmkbWPirnxJxtBVSNEkHaNieS3XR4tY6KY9oldTzYe2Bjg2XKx7W/ugju3Q5S000R3MVhUrhD8tRC7pKz/UFMcD8JfbZ3Mc8AMF3N5kEafNTuE+zp7zUOEjT2LiGZT99puM3TkkjwSbGw3aPIfkiuRKK/ZsvvlF/OyUcoIGOI1zIWhzzuQABuSeQVBrXM/6mJIzcSxd4Ws5sjNCCDsbZSrZxS0EwAi/7QkejCm+OYYxuSSwzBzSCN+8MpB+P9WWPNkduPY24cS0qfcZVlU2NmZ5s0alQr+MZd4Iszb6Xvcj0UpXwNc0ZxcAg5R94jZRbIKiUPGsLQ1wZ2YBOb7t7/d6/RUYtPctyKT4GbuOagOsYfzVgwbF3zkXaRpr0VFkwuYSvdKXAH3G53OsdLd5wHirxwuHM0Ny06tJte22tvLrzTZWlwGKL7ncWr+wz3HKwVPxCuqH6sBsdtlYOOZbuI5hVjCNXtMhBa06tdms7w0O35qMfqTkVoj5Yqw63I9WhNxWytNpQSNr8x6qUxHBw+cyNEYZyYABYZi62YbnW197aJiadzXEXzN6fotGqPsZ1CSH8JuCOoP5J5wPiwpHvkDHSvdGGMbo1lybuLnb6ZW7A7lM4hl8FIYeGNcGgjuWBt12N1Wp6VsWOCk9zUuGsbbWw9q0ZSHOY5vRzf8AkKVIVE9k5IbVt+62Ztj+8W94fIK+kLXB3GzJliozaQk4IjglSERwTlZneE8GxS0YlmOZ7c7z2f3r3OVVHCeHDVMleAWtGjHHYG+x+SbwcRzxxsijeWNYXbfev1+KFNjktPG8gm0h0H3c/Mq3TJRYDbDMKEtS2EEuBcWlw8jr8VJcVcOy0bLyvaXOvkaCSco2JUZg+KdnUMm90ZwXAcxzU1xlxQ2vaCY8rmZgHA7sP/ATea/YCq4Fj01M57onZXOABNrmwOym6DjepiEjW5cspc54tqXOFr39FVKWMm9gnHYkG1tVSmhqPR/DUuekhd1jb+SfuVc9m8+fD4f3QW/A2VjKhijHFoQ6M/u94Hpb/a6rWM1DpJQ25s117cu7t9Fb5G30Kq1XRu7W/Ntmm/3mnn52WLq48SN3STVOLF6WIOCdNo/G3lofkm2HPsPK6cyvPJZYmhjeXCWON7XPV2rvidkd0TWaBddVhu/PYcyid6S5tbew8FMtyUqKfxfu0qJo2A+BU1xLBmF+Y1+CqrZXRkOPu7Hr5po8BLkm4Ke5sQEWupA0bJRklwHN1Ft0nV1FxqhXZEkRr9SkO2y1Dw0aZh8wCfqlmHvBTGCcMOqJmgbOu6R/MR6Xt4m9h5+CsSvYrtLdmh8EUHZUrTbvTOfM7/8AQ3b/AJcqnihGwNAaBYAAAdABYBdK3JUqOfKWptiZCIUq5EKYUx/jujji7BrI2sadXPGpJsN1K43gsDMEzscJSHZ2u0BzF1iPTX4LPat0uciUuzXvZxOnpySmJYpI6BkOa0bCSAOp3v8AFXOD0cguSNa3QLSOCuAe2idNUghpY7IzYnTc/os9p4zYHpsvQXBeJippWOG+XK4dCBYpHmTelGiXTZIY1kktmYD9k7IubsLkegKmeGsDlrZH9kB0udrDf6pTjel7F7iPxP8AiXFL8M4/JQFuQBwcBcHrz1WLUnz+fmwzTXBp3BOHS08BjmblOYkdLKeKjMD4sirm5W3bI0C7TvbqpQrRCq2M8udxNyZVkBJDm2uBbXbwKeORCUTgpKmEZOLtFcZGY3FpNyLa7Xul3SCyPi7LPDvxC3qFFVrjZjRpneG36CxJPwBXNyLRNo6WKWqKYvRRulLpOmjL7Ejc/RNs1SLvkewNGmRrXB3gQ7NYj0TyCsAbZo0AsPIJhiVaMpGZtzs24v8ABQkPqtlYx9s0guBlb13v+qj2wue0Ncdvn6DZTVbXNbEGE2cOV76eig3Vo3uPj+qdJ1sLLZ2yYw8NDCwbjUeIUbUv1t4psyrJuQdRt5jX/b1TiraAQeov8RdFUyNVoWwDD/tFTHFqA42cRuGgXcR6ArWOHuH2UYNnueTYXdYWaOQAVV9lmGX7SocP8NnyLz/pHxWhrZhgqtmLNN3SCoLpC4VcUBCilHKIUAed8XmEk8jg7MHOJDuoU5hHCD54e1fo1xtGObj18kPZ7g0NTPlnJ0F2s5O63WwVtOM0MbQA0G9hyACteRONIscJY5eZe5gtTSOhc6N4s5psf1Vx9l+M9jOYnHuyjTwcB9R+Se+0jBcxdUMHuWa+3MdfRUOikLXtcDYhwsVzHeOZ6bG49X09eqr/AIyx+0CifJJGGNc/vvcQ0X56Js0RNgZFLE5kpkAMjhbK0nfXkr3FE8x5mW7TujXltf6qXqYGTEQzxNc0tGpAvfqrYQ1RTPPTnUmipcK0AgrX9i4yxWAdINgSL2utCcqTFQuw+qbEHn7PO8FvmB7pPwV1crMPDRVk5CuSbkYohKtKxvX02dhA94at8xy+irVRJmA6tcHD5gj4FW4FVXEqfK9/TMb+F9QfmsfVx4kbOllzEjDgry0gTSAuN9+6P3bdEyfgjtQXOBHTLY/JWKCSw6j8khW2duD8FnjOjU0UzFMNG5c6+29ttjooV2H5uZt5kq118DQeZ5aqNkjNtNFZ4jFcEyNZA2PRuhOnx5pesqO1fZm3ut8bc01qd0+wqCxHNx0A8TsAp5EujbMCoW09PFGzZrRr+InVzj5kkp+qdhmLmnrxRSuuyaFssJP3ZBdskYPQ5cw8b9VcVvqtjn3e5xcK6VwoIClEKOUQoA8/4dVOhkZIzRzCCPqFutBVNnbDM3UOb+YWCMWg+zbG7NdTvO3fjv8AMf11WPBOpaX3PTfFOm14lkjzH6F2+zCaOVjhcOLgVh9ZSGGZ8Z0LHEenI/Cy3TCdnHqSVmntLoMlSJQO7INf4m/7fkrOojcbMPwjLpyuD7/UcieCOKRrah5e9gLb3FngaZVLcG4w6qaYZj+1a27X7E23BUJiEkUjoBmeTYXaGW15a2VrwvAmMhFRYtmjcX32uzYtPoqYSlqWmqMmSMad82OJ4TLT5Xd6SGRrgeeh/S6mr6DySTbiYEW7N7QT436IYjWRwtL5XtjYObiAPmtqW9mMMUm5ULHPabG27aWMyn8b7sZ6N953yVExfieqqr9rK7Kf+2zuM8so39bqSDVsW41pKe4MnaPF+5F3zcci73W+pR53OkZBI4WM9PHIRyBcLlvoHAeiw/kbb208+S9HYthh+yxZBd0DW6DdzA0NcB6C4HUBJmhqg0WYpaZoqcf7M2O3L9EeWQbggdU4cGuGtnNcB5EHW91D4jROHuO0sb5uQ81zFR0G2N6xwN1XcSrALgJRznm9tR+Ll6JtT4W+aTKxrpHHkPzPQeJVsY7iuboYx6m/w/VaBwZgBBbPKLW/s2nf+J30CW4f4PbEQ+az37hv3Gn/ANip3F8RZSwvlf7rGk+Z5AeJNgtuPFW8jFlzX5YmZ+0vEc2JDs3EGCKNocN2yZjJcHqMzVpXAXFYr4bPs2ojAEjRs4cpGjoeY5H0WDvqnSySSv8AekcXO8ydvTZGpcSkp5GywvLHt2c35gjYg9DorCuj08ilZdw17WmusytZlP8AfRAlv88e48238gtKoq6Odgkhe2Rh2cwgj5c/BBAqUQoxRCgDDOIMONNPJGRoHEt8WnUfomdPVGJzXt3aQf1Wpe0nAe2i7dg78W/i3msnfsufkhokev6POs+D3qn+e5uPDFcJohINi0JPijCRU0p07zHB7fQ3IVS9lWL3jfA46tuW/wAJS/EntOiha6Kkb20mrTI4fsW9SOcmvkPFbYtSjueayJ4Mu3Z2i8TxwNhbI4RsAA77rNA06lVXH/afRxQvhha6oe5paS3uxC4/G7f+UFZBieLz1JBnldJY91p9xv8ACwaD4JmAmoz2Wiq47q3xRxNc2NsYABYLyG213uv8gFA1tdJM7NLI+R3V7i4jyvsm9kEIgFlxyMgGqQF6CPNJE38UsTfjI0fVeqoAvM3B9N2tfRs/x2O9Iz2h/wBK9NxJlwKzPeKKF1FLntelldv/AHErjsf8Nx2PIm3MWi8TeC2x1BV1x/iOBt4cn2guux7QW5GgktcHlx1tYgtFz1sqbR1tDS1IZN27WOt2RlDfsrT0a4Eutrs42HOwKy5OmuVxNOPqKj5juEcMvqQDbs4/xkakdGN5+e3mrfQ4JFTsyxNt1O7nHq481LdrcaWtbS21uVk1nlstGPFGCKMmVzGNSLLIvajjnaPFOw91hzP8X8h6LS+IK3sonPJsbG3wvf03WA185ke553cSdfFPISPIiw2CSebrpXLJCwJzUjhGMTUr88Ejo3c8p0d4OadHDzCYEI9lAGucO+1WN9mVjOzdt2rLujJ6uZ7zfS/otBpqpkrA+NzXscLhzSHNI8CF5gIUxwzxNPQPzQm7T78bvcf5jkf3hr57KSKPSjWBzSDqDoVhfGGEmlqHstZpu5nkeXot0idoqp7ScF7eldI0d+IFw8RzHwVWWGqJ0Ph/U+Dkp8Pb7GJR1bo2HI4tLgWkjQ5TuEzASsvLyCDWpsaqJR1eRzyv22+QUNRrI1kE5mClCyMugIA4AgV1c5oAuHsjp8+JsNtI4pX+RsGD/WVqnEmNve80lK4tkItLM3XsAR7rf3yPh57Zv7FZB9rqG65nQ+8PuMa67jfqSWAeRWr4dQRwt7jeZJO5JJuSSdSfFWRElyZRjGGfZo3Q5rmNx72xJ3v5pjQ8UGSM09W0StOjXne/LORz6PGo5/iEzxu/vynWzpZLHkbOINvJUIDW6tnFSSFg2rND4O4m+yPbSzOJp3G0Mjv+y6/9m4/h8eXgCQ3RXO11WPcKYM+ve03tFGRbT3iOZ8tgtfZTlsdtTlHqQAqyWZ77UcSyxZAdXnKP4Rq8/kPVZQ5WXjzEu2qngHuxdweYPfP/AJafyqtKuXI0VsEIXLJQhEIUDnCEGHRcvfb48kZrbIABCIQlCEQhAHpjAq8TwMkbqHAfHmneJkdhLm27N1/KyzT2aY52bnU7zo7vM8+Y+qvXFdSGUFU6/wD2XgeZFgPiQkxy1KzR1WB4crj8jz27X5fmjWRHbfBKFOZ27CoWXUEEHF1BBAHCuLpRXbFAGm+wilu6rlO4bGwfzFxP+lq03E6ltPTyyuNgxjnbX71u6Lc7mwtzuqV7Daa1FM/8c1vRrG/VxTL2hcTdrK+Bh/YU2shG0lQNmeTD/mB6BWQViSZXpuK3v7Ohkp45nyOa0uDnNtI82vsdQSbuuPTW9cx/DjBIY73F7eNh19QfgleDwTViocCRE7O63nc/IEeoQxeYyVErn7l9/AC+gHgBopp7tcBfZ8mv8D4aIKWMW1LQT6pfjvF/slI9wPecMrfMqbwqnHZMtya38lkvtexftJ2wg6Ri58ylAzuVxJ1NydydyepRF0oJBwIj2XRwgUAJtKMiv5dUoEAFsikJWyKQgCcp5zG9r2mzmkEeiu3G3EAmwyLKf7aRocOgjGYj/wAg1UOU2BSM8pLWtJNm3IHIF1r/AJBZOnbUqPQ/FYRePV3X9jab3Sj3XH7HyScBu0eS2HnhYIILigALq4F1ABXJOT3SlHJGpNmoA2zhOt+wYAJhbOQ8svzke/Izz5HyBWd1dBI+JsbLlzjnkedgXbFx6nXTcq9V2HPmp8NoW6NjhZPOfw5gQwfxH9rp67BMuIK6NjxBTgdz33btZyP8T+Wu3+Vt0dlS5Yld3wRYgjo6WOlZrPUSRvkP3hG0h2vQEgAN6XNzoTV68/tXH976qSoCZKh8pucodqdT8ShhuFmd7nEfs2+8fxHk0efPw8bXetMdxb1S2Ng4UxMOoi8n3GkE/wAIWB45XGeaSQ/feSPK+i0dlcabAXOvZ08j2s/mcW6ejXH0WUvKoY6JPCMAmqmudEG2aQDmNtSL6aIYpw5U0zc80eVlwM2ZhFztoDf5IYRxBPStLYXANc7MWlrXAusBc312ATnF+JpqqIRyiOweHXYC03AItq4i2vyVb1XsWLTXuQg08kQpQpvUHZvXfyTCnI9Tf4eSVRQEYIA6uFdRSgCzcUYWaWd0R2vdp6tULKdVr3tGwXt4g8D9oy5Hi3mFjxNyqYY9M2dLquq8bBFPm9/4X+nUhS7HwJ/VLpCnGrvNXHNHCCCCAAEEEEAFciSMzFjTsXtB8i4BGciSHvR/xt+OYKQNt4hxcNc5kOjiAHOH3Q1oaAD1sB5ee1LnZla4jc6J3Bt/WqVgoHVEjY2DxJ5Acyf652W2MVBGZtyYhgODue0tbpmHed+EdfE9Bz+aW4iqm08Rp4NCGnMdy0Ea3P43czyHoGz2NVzKKHsof7QjU6G1x7x5X6Db097P57lkjjc3a4knUkkHW6qS1u3x2+5Z+nbuH4rxD/6mH0w2jpWSvH+JMLgeYbc/zqpJxW1Be7M7cho8g1oa0egAHom7VnZYgwR1wLpUEhXOsLlNohe7jz/JGqDcho8z9AjoA4jBFRggDpSbijOKRe5AHovH58rZnHZkEh/ykrAm6BbNxxVZKGpd+MNjH87g0/IlYw4aKQDJKE94+n1Qa5Fh94+igB0EEFxSAAgggoAK5JSnvx/xt/1BKlJPjLpImjcvYBfa5cBqpA0zDaR0rg1o1PPkB1PhqrDV1LKKMsjsZHC5JsbX0zO+dm/S5cnJK2hhDGWdK4XJ8bWzEdBqAPPxVcleXZiTdxNyTuTuVprxHb4+pTejZc/QbYo8uabkkk3JOpJJ1uonF5ckNubiG/U/IfNTFUy9hzJAAGpPoq5xYCyXsyRdjRmA+692pafEDL8U2WWlCwVsgZDqg0IqUaFjNB2y49+UEoxTWZ2Z1uQ380AdhbzO51KOUECgAqMiXXboADymzzcgdUpI5FpRck+iANX9o1eXUlOBoJH5j/K3b4u+Szl2yCChcDSVNiD+qLT3zOQQUijy64CgggDqCCCAClIySZZIyNw9h+DgVxBAGlGQyHM43J1JK40fmUEF0TIWHDaFkMf2h/eLWF4A+63KSbbd6wOvpzuMfxSrM0j5HbyOc4+FzcD0Fh6LiCwSbbbfqa6pJIaNSoQQSgcmfZpP9apAR5eaCCAOAldJXEEAcK4UEEAIyuS8As0IIKES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media.washingtonpost.com/wp-srv/politics/congress/members/photos/228/O000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733800"/>
            <a:ext cx="21431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378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Week 5 Notes: 9/28-10/2</vt:lpstr>
      <vt:lpstr>Federal Legislature</vt:lpstr>
      <vt:lpstr>The Senate</vt:lpstr>
      <vt:lpstr>House of Representatives</vt:lpstr>
      <vt:lpstr>House of Representatives</vt:lpstr>
      <vt:lpstr>PowerPoint Presentation</vt:lpstr>
      <vt:lpstr>House of Representative</vt:lpstr>
      <vt:lpstr>Congressional Members</vt:lpstr>
      <vt:lpstr>Executive Branch</vt:lpstr>
      <vt:lpstr>Roles of President</vt:lpstr>
      <vt:lpstr>The President’s Cabinet</vt:lpstr>
      <vt:lpstr>Judicial Branch</vt:lpstr>
      <vt:lpstr>Judicial Branch</vt:lpstr>
      <vt:lpstr>Considering Precedent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 Notes: 9/28-10/2</dc:title>
  <dc:creator>psd60tech</dc:creator>
  <cp:lastModifiedBy>psd60tech</cp:lastModifiedBy>
  <cp:revision>3</cp:revision>
  <dcterms:created xsi:type="dcterms:W3CDTF">2015-09-25T21:56:42Z</dcterms:created>
  <dcterms:modified xsi:type="dcterms:W3CDTF">2016-09-27T12:58:16Z</dcterms:modified>
</cp:coreProperties>
</file>