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BCFA9-4106-4269-B9CB-AE8DB7F6F241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F8CD7-4BEC-4BCE-BF96-F66C41C31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585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BCFA9-4106-4269-B9CB-AE8DB7F6F241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F8CD7-4BEC-4BCE-BF96-F66C41C31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239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BCFA9-4106-4269-B9CB-AE8DB7F6F241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F8CD7-4BEC-4BCE-BF96-F66C41C31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380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BCFA9-4106-4269-B9CB-AE8DB7F6F241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F8CD7-4BEC-4BCE-BF96-F66C41C31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167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BCFA9-4106-4269-B9CB-AE8DB7F6F241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F8CD7-4BEC-4BCE-BF96-F66C41C31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400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BCFA9-4106-4269-B9CB-AE8DB7F6F241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F8CD7-4BEC-4BCE-BF96-F66C41C31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801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BCFA9-4106-4269-B9CB-AE8DB7F6F241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F8CD7-4BEC-4BCE-BF96-F66C41C31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186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BCFA9-4106-4269-B9CB-AE8DB7F6F241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F8CD7-4BEC-4BCE-BF96-F66C41C31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878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BCFA9-4106-4269-B9CB-AE8DB7F6F241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F8CD7-4BEC-4BCE-BF96-F66C41C31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69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BCFA9-4106-4269-B9CB-AE8DB7F6F241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F8CD7-4BEC-4BCE-BF96-F66C41C31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168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BCFA9-4106-4269-B9CB-AE8DB7F6F241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F8CD7-4BEC-4BCE-BF96-F66C41C31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914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BCFA9-4106-4269-B9CB-AE8DB7F6F241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F8CD7-4BEC-4BCE-BF96-F66C41C31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659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 33 Notes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5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286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App 2: Podcast on Credit Card Black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1. How do you get a password for the black market credit card site?</a:t>
            </a:r>
          </a:p>
          <a:p>
            <a:pPr marL="0" indent="0">
              <a:buNone/>
            </a:pPr>
            <a:r>
              <a:rPr lang="en-US" dirty="0" smtClean="0"/>
              <a:t>2. What do the reporters and FBI compare the black market credit card sites to?</a:t>
            </a:r>
          </a:p>
          <a:p>
            <a:pPr marL="0" indent="0">
              <a:buNone/>
            </a:pPr>
            <a:r>
              <a:rPr lang="en-US" dirty="0" smtClean="0"/>
              <a:t>3. In what ways is it similar to those sites? </a:t>
            </a:r>
          </a:p>
          <a:p>
            <a:pPr marL="0" indent="0">
              <a:buNone/>
            </a:pPr>
            <a:r>
              <a:rPr lang="en-US" dirty="0" smtClean="0"/>
              <a:t>4. In what ways is it different?</a:t>
            </a:r>
          </a:p>
          <a:p>
            <a:pPr marL="0" indent="0">
              <a:buNone/>
            </a:pPr>
            <a:r>
              <a:rPr lang="en-US" dirty="0" smtClean="0"/>
              <a:t>5. </a:t>
            </a:r>
            <a:r>
              <a:rPr lang="en-US" dirty="0"/>
              <a:t>What is skimming?</a:t>
            </a:r>
          </a:p>
          <a:p>
            <a:pPr marL="0" indent="0">
              <a:buNone/>
            </a:pPr>
            <a:r>
              <a:rPr lang="en-US" dirty="0" smtClean="0"/>
              <a:t>6. Why do criminals tend to buy credit card numbers in bulk?</a:t>
            </a:r>
          </a:p>
          <a:p>
            <a:pPr marL="0" indent="0">
              <a:buNone/>
            </a:pPr>
            <a:r>
              <a:rPr lang="en-US" dirty="0" smtClean="0"/>
              <a:t>7. How much does an illegal credit card cost?</a:t>
            </a:r>
          </a:p>
          <a:p>
            <a:pPr marL="0" indent="0">
              <a:buNone/>
            </a:pPr>
            <a:r>
              <a:rPr lang="en-US" dirty="0" smtClean="0"/>
              <a:t>8. What do you use to pay for illegal credit cards?</a:t>
            </a:r>
          </a:p>
          <a:p>
            <a:pPr marL="0" indent="0">
              <a:buNone/>
            </a:pPr>
            <a:r>
              <a:rPr lang="en-US" dirty="0" smtClean="0"/>
              <a:t>9. Keith </a:t>
            </a:r>
            <a:r>
              <a:rPr lang="en-US" dirty="0" err="1" smtClean="0"/>
              <a:t>Malarski</a:t>
            </a:r>
            <a:r>
              <a:rPr lang="en-US" dirty="0"/>
              <a:t> </a:t>
            </a:r>
            <a:r>
              <a:rPr lang="en-US" dirty="0" smtClean="0"/>
              <a:t>eventually gets so imbedded in the illegal credit card trade that he does what?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55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Insurance</a:t>
            </a:r>
            <a:r>
              <a:rPr lang="en-US" dirty="0" smtClean="0"/>
              <a:t>: protection against potential hardship</a:t>
            </a:r>
          </a:p>
          <a:p>
            <a:pPr lvl="1"/>
            <a:r>
              <a:rPr lang="en-US" dirty="0" smtClean="0"/>
              <a:t>home, auto, health, life</a:t>
            </a:r>
          </a:p>
          <a:p>
            <a:pPr lvl="1"/>
            <a:r>
              <a:rPr lang="en-US" b="1" dirty="0" smtClean="0"/>
              <a:t>Premium: </a:t>
            </a:r>
            <a:r>
              <a:rPr lang="en-US" dirty="0" smtClean="0"/>
              <a:t>your regular payments on your plan</a:t>
            </a:r>
          </a:p>
          <a:p>
            <a:pPr lvl="1"/>
            <a:r>
              <a:rPr lang="en-US" b="1" dirty="0" smtClean="0"/>
              <a:t>Deductible: </a:t>
            </a:r>
            <a:r>
              <a:rPr lang="en-US" dirty="0" smtClean="0"/>
              <a:t>amount you pay before the insurance company covers a loss</a:t>
            </a:r>
          </a:p>
          <a:p>
            <a:pPr lvl="1"/>
            <a:r>
              <a:rPr lang="en-US" b="1" dirty="0" smtClean="0"/>
              <a:t>Claim: </a:t>
            </a:r>
            <a:r>
              <a:rPr lang="en-US" dirty="0" smtClean="0"/>
              <a:t>request for payment from your insurance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7922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Saving and Investment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29691"/>
            <a:ext cx="8458200" cy="4800600"/>
          </a:xfrm>
        </p:spPr>
        <p:txBody>
          <a:bodyPr/>
          <a:lstStyle/>
          <a:p>
            <a:r>
              <a:rPr lang="en-US" dirty="0" smtClean="0"/>
              <a:t>Checking account:</a:t>
            </a:r>
          </a:p>
          <a:p>
            <a:pPr lvl="1"/>
            <a:r>
              <a:rPr lang="en-US" dirty="0" smtClean="0"/>
              <a:t>Advantages: safe, high </a:t>
            </a:r>
            <a:r>
              <a:rPr lang="en-US" b="1" dirty="0" smtClean="0"/>
              <a:t>liquidity </a:t>
            </a:r>
            <a:r>
              <a:rPr lang="en-US" dirty="0" smtClean="0"/>
              <a:t>(easy to access money, debit cards)</a:t>
            </a:r>
          </a:p>
          <a:p>
            <a:pPr lvl="1"/>
            <a:r>
              <a:rPr lang="en-US" dirty="0" smtClean="0"/>
              <a:t>Disadvantage: no interest paid</a:t>
            </a:r>
          </a:p>
          <a:p>
            <a:r>
              <a:rPr lang="en-US" dirty="0" smtClean="0"/>
              <a:t>Savings account: </a:t>
            </a:r>
          </a:p>
          <a:p>
            <a:pPr lvl="1"/>
            <a:r>
              <a:rPr lang="en-US" dirty="0" smtClean="0"/>
              <a:t>Advantages: safe, earn interest</a:t>
            </a:r>
          </a:p>
          <a:p>
            <a:pPr lvl="1"/>
            <a:r>
              <a:rPr lang="en-US" dirty="0" smtClean="0"/>
              <a:t>Disadvantages: less </a:t>
            </a:r>
            <a:r>
              <a:rPr lang="en-US" b="1" dirty="0" smtClean="0"/>
              <a:t>liquidity </a:t>
            </a:r>
            <a:r>
              <a:rPr lang="en-US" dirty="0" smtClean="0"/>
              <a:t>(near money, must visit </a:t>
            </a:r>
            <a:r>
              <a:rPr lang="en-US" dirty="0" smtClean="0"/>
              <a:t>bank to access $$)</a:t>
            </a:r>
            <a:endParaRPr lang="en-US" dirty="0"/>
          </a:p>
        </p:txBody>
      </p:sp>
      <p:pic>
        <p:nvPicPr>
          <p:cNvPr id="1026" name="Picture 2" descr="http://cdn.gobankingrates.com/wp-content/uploads/start-a-savings-accou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652" y="34636"/>
            <a:ext cx="1908712" cy="2611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562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Saving and Investment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Retirement accounts:</a:t>
            </a:r>
          </a:p>
          <a:p>
            <a:pPr lvl="1"/>
            <a:r>
              <a:rPr lang="en-US" dirty="0" smtClean="0"/>
              <a:t>Generally low liquidity – can’t access $$ until retirement</a:t>
            </a:r>
          </a:p>
          <a:p>
            <a:pPr lvl="1"/>
            <a:r>
              <a:rPr lang="en-US" b="1" dirty="0" smtClean="0"/>
              <a:t>401(k)</a:t>
            </a:r>
            <a:r>
              <a:rPr lang="en-US" dirty="0" smtClean="0"/>
              <a:t>: employer sponsored accounts</a:t>
            </a:r>
          </a:p>
          <a:p>
            <a:pPr lvl="1"/>
            <a:r>
              <a:rPr lang="en-US" b="1" dirty="0" smtClean="0"/>
              <a:t>Individual Retirement Accounts</a:t>
            </a:r>
            <a:r>
              <a:rPr lang="en-US" dirty="0" smtClean="0"/>
              <a:t> (IRAs): private accounts</a:t>
            </a:r>
            <a:endParaRPr lang="en-US" b="1" dirty="0"/>
          </a:p>
        </p:txBody>
      </p:sp>
      <p:sp>
        <p:nvSpPr>
          <p:cNvPr id="4" name="AutoShape 2" descr="data:image/jpeg;base64,/9j/4AAQSkZJRgABAQAAAQABAAD/2wCEAAkGBxQSEhUUEhQUFBUUFRQUFRUUFBQUFBQUFBQWFhQUFRQYHCggGBolHBQUITEhJSkrLi4uFx8zODMsNygtLisBCgoKDg0OGhAQGiwkICQvLCwsLCwsLCwsLCwsLCwsLCwsLCwsLCwsLCwsLCwsLCwsLCwsLCwsLCwsLCwsLCwsLP/AABEIAOcA2gMBEQACEQEDEQH/xAAcAAAABwEBAAAAAAAAAAAAAAAAAQIDBAUGBwj/xABQEAACAQMBBAUFCA4HCAMAAAABAgMABBESBQYhMQcTQVFxIjJhgbEUUnJzkaGywSMkMzQ1QlNigoOTs8LRFRZUdJKi0iVDRITD0+HiF2Px/8QAGwEAAgMBAQEAAAAAAAAAAAAAAAECAwQFBgf/xABAEQACAQMABQcMAQMDAwUAAAAAAQIDBBEFEiExQRMUUXGRodEVMjM0QlJhgbHB4fAiBiPxJFNiY3KiFkNERYL/2gAMAwEAAhEDEQA/AEhK9aeRY4qUCHFSlkWBYSlkeBwLSyAoLSAUFoAVpoDAoLSDAYWjIYFBaWQwK00ZHgGmjIYBozSyGqOLbMeSsfAE1Fzit7JqlN7k+weXZ0p5Ryf4G/lUHXpr2l2k1bVXui+xjq7FnP8Au29fD21F3VFe0ixWVd+yE2x5B52hfhSRj+Klzunw2/JkvJ9biu9DEltGvn3NqnwriMfXUlcZ3Qk//wAsfMJrfKK+Y0Xth517a/oyF/YKOVqcKcuzA1YrjOI/Ls0GLroZI5o84LRtnB9I7OY+WlC5TnqSTi/iQrWMoQ14tNfArytacmISVp5ASVp5EIK0DG2SnkQy8VSyMa6mnkZKEdRyMcVKWQwLCVHICwlACwlLIDkUJJAAyTwHiajKSSyxxi5PCHtqPa2hCXM+mQgExxoZGUHlqI4D11RTqVa22lDK6W8HQdlCHpJ4fQlkrX3o2ev9rf4McS/SerVRunwivm/AXI2y4y7hs75WQ5QXLfCeJfZmjm1y/aj2MepbLhJ9gy+/UA82yJ+FckfMEqXM6z31P/H8hm3Xsd7G23/H4tnCPhSSv/KnzGfGo+xIlylJbqa7WMN0gTfi29mP1TsfnenzCPGcu38C5aPuR7Bp9/7v8XqE+DBH9eafk+lxcn82S5zJbkl8hht+r8/8QR8GOFfYlS8n2/u978Q53V6e5Eabe2+bndT/AKLlPo4qasrdewuwi7mq/aZEk23ct51zcHxmlPtarFb0luguxEeWqP2n2kSWd285mb4TE+2rFGK3Ig5N72NaRUhB0hAoA6X0ZfeN58Jfocfq+SuNpD1ml+8TdR9WqfvAkFK0ZOMJKU8iwJMdGQwIKU8gIKU8iEGOnkBHVU8hgdCVEkLCUgFhKMgOBKWRiglLIFjsJPs8fj7ATWa6f9qRrsl/eic131bN/dZ/LOPUDgfMBXRsl/p4dRdc+lkUlaSgFAAoA3Nr0aTMiu9xAgZVYeeSAwBGcgd9cuWlYJtKLZujYyxlyRKl6MlRNct9FGnDyzGAnHl5TSAcarWlXJ6sabb6/wAEnZJLLn+9pU7c3cs4IHeK/jnlXTpjQx+Vl1B4KxPAEn1VooXVepUUZU3FdO38FVWhThBtSyyLuhujJfsSD1cKHDyEZ489KL2tgj0DPqNl3ext1je3wI0Ld1dvAvpYdh250MZrlhwZlZyM+hkKKfVmsilpCp/JYj2ffLL2rWGx7SWu59hfxM+z5WR15qxZgCeQdX8tc4PlAkc+eKr59c28kq8cr93Y2fIlzejVWabOc3lq8UjRyAq6MVYHsIPzj012YTU4qUdzOfKLi8MZqREFAAoA6d0Yj7Qu/jAP8i/zri6Q9Zp9X3N1L1aZNKVdk5GAitPICSlPIhBSjIYEFKeRYEmOnkMCdFGRCglGSQsJSyAsJSyMUFoyGBYWlkeCw2Gv2dPE/RNZrt/2pGuy9NH94HK97zm+uvj5fmc11LT0EOpE7j0susqK0FIKABQAWkd1PIHVt6fwDb/F2n0VrgW3r8uuR1a3qy6kcqrvHKOs7SJt9gJ1Xk64odRHP7OymX5dbD115+n/AHNIPW4N9246s/4W2zoXecmr0ByjYdFUjDaCheTRyh/ghcjP6QSudpRLm+3pWP3qNlk3yg30oaf6Rk089EWvHvtA/h009GZ5us9L+or3HK7DJ10DICgAUAdR6MR/s+6+O/gjri3/AK1T6vuzfS9VmWGmrDkhFaYCStGRCSlPIYElKeRYElKeQwFooFgPTRklgUFpZDAoLSyAoLSGKC0AWGxF+zJ6/oms136J/vE2WPpo/vA5FvOfty6/vE/71q69t6GHUvoKt6SXWysq8rBQAKABQB1Xen8BW/xdp9Fa4Nt6/LrkdWt6supHKq7xyjpG5m89vLaGxviFXSUV2OEZCcqC/JGU8ieHAdtcW8tKsKvL0ev5/fJ0revCUOTqDU3Rjk5ivIjHzBYcQOzipwfHhUlpbZiUHki7HolsJtnd2Ox436uUXV04wdJHZ+KSuRGmcEjJY+nAxVOFxeyWstWK/fm+4sTpW62PLOb7QvHmkeWQ5eRizH0nsHcByA7hXapwjCKjHcjmzm5ScmR6mRBQAKAOpdGI/wBn3Px5/dxVxNIetQ6vuzfT9Vn+9Baaank5YRWnkBJWnkQRWjIYCK0CwJ008hgLRTyIGmjIwwtIYoCkAoLRkMCsUhk/Yo+zL6/oms116J/vE12Xpl8/occ3iP23c/3if961dq39DDqX0FW9JLrZXVcVAoAFAAoAlzbTmdBG00rRqABG0jlAF4KAhOBjsqtUqalrKKz0429pN1JNYbeCJVhAFABaR3UBkOgAUAFmgAA0wJMVjK3mxyN8FGPsFVupBb2u0mqcnuR1fcfZclrs+QTqUaWXWqNwYDSgGodh8knHdXDuqsa11HU2pLf2m3VdK2kpbMkvFXHLCxQAWKAC008iwJK08gEVoyLANNPICcUAGFpZGKC0AKxSGGBSAlbOlCSKx5Dn6wRn56qrwc4NIvtqip1VJ7jG7c6O7mSeWSF4XjkkeRSX0ka2LYIxjhnHA/JyrRR0lShTUZpppJbug2TtJTk5RaaZDXozvO17ZfGVvqSrPKtHgpdn5Icyn0ofj6MZvxrm2XwZ29qiovSkeEJdgc0XGce0eXoy99exDwjLfxil5TlwpPt/Ac3pcai/fmPR9G0I869J+DBj+M1F6RqvdS7/AMC5Kgt9TuH16PLPtuZz8FVHtU1Hn1zwgu38j1bVe0+z8D0e4ezxze6b9KMexBSd5dvhFdviL/Sri2Z25utjRMym3vXKnB8pQM+qQVllpG6TxldhsVtRxnALTa+yGYhNnzEj387js9EhqPPrqXt9y8B83oL2TVbHt7CWPWthEoyRhiX5eIq2Mriay6rM1WtSpywqaf71FilpajzbK1H6pD/DT1Kr31Zdr8SrnkeFNfvyJKTqvmwQL4RAeyochnfKXaHP58Iokx30uMqoAHvU4VB0KSeG+8mru4ayo9w021JfffMv8qmrWl0FLvq3T3IjSysxyxJPp+qr4wjBYijPOpOo8yeRvFSIBYoALFMAsUAFigAsUAHimIRigYYFACgKQB4oAPFAw6QgYoAe0IkbSzMI40HFiM5PIAAcSc9grNXuVS6zoWWj53UtWK/f3eyPHtC0bzbuEfDzGfkbFULSEXwN8/6euo+y+zP0yPgwnldWx/XJU+fU/wBwZ3oW6XsvsfgJea3Xzru1H65PZmk76n+4JR0Hdv2X2PwI8217JPOulPojR3+dQarlpCPBGmn/AE5cy3r6L6sgXG+Von3OKaU/nFY0PyZb5qonpCb3HSof0vxqSX1+mPqUn9Zbdidez4Dk/iSOjesgcT6azcu85Z1HoOGNk32fkTHf7NyT7jlU9uibV9KmrjBRLQU+El2MtrDea0RdEVvckZzjUhPHwNXRvppYRmqf04pPWnJd47JvlGNWmykJUZbXIy6R3sApwPGh31QcP6bo7MzW35/dDP8AXG5cqsFmis4LJ5EkjMo5svLI4Hjy4VVK4qSNcNC2dLLlLdv3LHXvIlxvPtGCVHn1AHOImRUR1GNQwBkcxx5jh4GrXkntNcLKzqwcafanlo2IeOeJbiDzH5jtRu0EdmDw/wDBrr2txrrVZ4jSej5W83s6/FfBjGK2nIBigAYoALFMQRFABYoALFMA8UZARigAwKBh4oAMCkAeKADoAkWVtrbHIDiT3Cqa1Xk45NFvQdWeDCb6bwe6ZNEZxBFwjA5ORwMh+cD0eJrgVajm8n0nRtiramsr+T7vh4/Em3O70KKS6OiC3SQ3BmQgSsgKx9TpycscUaiRVC9qSeItN6zWrqvcnv1s8CAllClnDM0cTu/XFhJPJGx0SaVEcasNXDn6qWFqpl7q1JXE6ak0lq7op71na2tg3soxi1nkaCJ3hMAVn606utkYNrAcDgAMYA9dJYw3glXU+XhFTaUtbKWNmEt2z65DitE6myOkapbl1c44sokjUKfRxPy00tiFKpLlayzsUU18HhljvFbxJDOwSBvtgwxGGERtAyMS6yvgFsoMciCeOalLGGZ7SdSVSCbl5uXrSzrJrZhbeIzvNcdWqRRtjMEGuMQRBcNHlnM3nZJxwx66U3jYTs4a7c5L2pYes+ndjcW0dvCVtJHwHtoLZmXH3XrlAg+SUfIalhbGZXOqnVhHdOUtvRjzv/EZhDGbamkTk9ZEMW7FZvu7+awBxy48OWaS3yJywqdtnV3Pztq81b93y+JC2FcPAb15UcsscepJyS7I0qjQ5bmShxmlFtZyXXMIVlSjBrGXtjuTxvWPiRd7hEBaiFtUYhOknmFaRiFb0gHBz3Up42YLLHlG6jqLDzt7OBE3udWvZ2UhgWXBUgg4RRwI50p+cy6wTVtBPo+7LDcTbnuebq3P2GchWB5K54K/8J9BB7KlSnqsz6UtFXpayW1d64r7/wCTcXlvocr2dnh2V36VTXjk+bXFLk5uPYMVYUAxQAMUAFimAWKABigAYpiE4oGDFAB4oAOkAdAAAoAXvBZ3PuXqrWMu83CRgyLojxxGWI4nlw729Fce7qOcsI9ZoWnRotTrPGNu57Xw3dH1MT/UW87Y0X4Usf1E1iVKR6Z6Vtl7T7GW9zsq7LSlmslE0SQurTHTiMAIwxxDDGQfSeFWqjUfAwK9soKKzL+LbTwuO9dTGE2eyxpHLcbJKxaghlk1sNbam54HP0dgqyNpXawoPsfgQnpSzU3NSmm8Zw4rds6SHFsqJI3i/pKyCSFC4DByTGSV45zzJqS0fc+4+xjnpy1c1PG1ZxtXHeF7lt1WNTtWLTCxeMLbs2hiwYsCDk8QDxzyqa0Zcv2WVy0/a5k9TbLY/wCW9buj6BNJY4kVtpyMJW1yBbWQB3BLajkHjknlVi0Rcvh3rxKP/UNBNOMF/HYtr2LsHJtq2JTQ20L90xp0BSFK4xp0sMY9FTWiLl7/AKopWnqMZa0acc9OHkhvtDZYxmTaMmAAPuQwF80DOMAdg7KmtCVnva7fwEv6lxuiuz8hHbOy+P2G+YnidUiDPjh+NTWg6nGS7/Arf9SVOC7kNNtzZg5WMzfCuXX2GprQb4yXeQf9S3HB90fAIb02S+bsxf0rmRvatWLQUeM+78lL/qG5fF93gGd8YB5uzbX9IlvatTWhKfvdxW9PXL9p9on+vOPMsbBf1OfrFWLQtDi33eBTLTN1L2n2vxOh7L2p7ss4rggB8skgXkGBIOMk4HAH9KsfJ8hXlS4b0UXL5WjGpx4h1ec4FAAoAGKACxQILFAB4pgIxQAMUDDxQAdAAoAfsotTqPTx8BxNVVp6sGy63hr1EjlW/G13mvZyHbQrmNQGIGmPyMgDvIJ9ddSyoRhQjs24z27S25quVR7TOkVsMw5bWrSOEjUu7HCqoyxPoApSmopyk8IlFOTwiXtHYs9uFaaF4wxIUsMZI4kVXTuKdR4hLJKdGcFmSwQKtKzSbJ3HvLhQ6xhFPENK2jI7wvFsenFYqukKFN4by/ht/Bpp2lSazjHWHtXcW8gUuYxIoGWMTayB3lcBvkFFLSNCo8J4fxHO0qwWcZ6jNVtMpe7s7rT3rHqxoQDJlcMEzy0ggeUfDlWW5vKduv5bX0LeaKNvOru3dJG3j2M1nOYXZXIVWyoIHlDOONTtq6r09dLBCtS5KWqVdXlQKABQAKAOo9FcmqyuU97KHH6SL/oriaRWLiEvhj97TdS2200aKkc8FAApACgAYoAKmAdACMUwBSAPFAAoAFAE/ZHByfeqT7Ky3fmY+JusF/cb+BwBpCxLHmxJPieJr02MbEZG8sAFAjru5G7qWEaz3OBPMyRqDxMfWsFSIfnkkaj2Y7gSfO3t1K5lqU/NWX1449XQde3oqjHWlvZF6YvuNv8AGP8AQFT0P58uojf+YuszfRjsVbi6LyAMkAD4PEGRjiMEdoGGP6IrdpO4dKlqx3y+nEzWVJTnl8C36Rd75kuDb27mMRhesZeDM7ANgN2AAjl25rNo6xpyp8pUWc7i67uZRlqReCX0Z71zTyNb3DmQ6dcbnGrySAyEjzuYIJ48D6MV6Ss4U4qpTWODRKzuJTbjIzm/1gLPaCyRqNLaLhVI8jWH8pcDsLLnH51bbCo69u4ye7KM91Hkqqkus2G4W9019LIkqxKqRhl6tXBzqAwdTHhxrm39lTt4Jxb2vj/g12txKq2ngxvSl+EH+Li+jXT0X6uutmS99L8i43M3MtrmzE0vWFyZB5L6V8kkDhj0d9Zry+q0q2pHGNnAut7anOnrPeZDdfYEl7KI4+CjBkkI8mNT2+knjgdvgCR0bq5hbw1pfJdJjo0ZVJYRqd9Nn7Osk6qOHrLkqOLSynqxj7o4DAajzC4x24xgHBZVbq4lrSliPUtvwWzvNVxCjSWEsswFdc551DopTFpdN3yIvrVR/rFcXSLzXpr4fv0N1HZbzZpKgYAUACgAYoAFAAxQIFACMUwDxQMGKABigA6AJ2xx5ZHepHzisl35ifxN1h6Rr4HAJYihKnmpKnxU4Psr0yaksoxyTTwzovR5uysae77rCqoLxB+AAHHr2/h+XurjaQu3J8hS37n4ePZ0nRtKCS5Sfy8SvuN52vtp2pGVhS4iESfpjLt+cfmHDvJujaK3tZ+808v5bit3Dq1o9GS86Y/uNv8AGP8AQFZND+fLqL7/AMxdYnobA6u5Pbrjz4BWx7TT0x50OpisPNkYrffPu+5z+VPyYGPmxXUsfV4dRiuvSyJvRnn+kYse9lz4dU/14qrSeObS+X1J2eeWXz+hddMZHW247erkJ8Cy49hrLofzJ9aL9Ib4jfQ798T/ABI/eCpaY9HHr+wtH+dIrelL8IP8XF9GrtF+rrrZXfel+Ru+jJc7OQd7TD/Oa5Wk/WX8vobrT0KLTYFtbWmLOFl6xUEjLkdY+cAyP6Tw4dgx2Yqi4nVrf3prY9nw6kW01CH8InJN+diPa3TaizrKWkjkYklgTxDHtYE4PqPbXobG4jWpLGxrY0cm6pOE9vEz1bDMdl3Osuo2dCpGGmJmbwbzf8ojrz9efKXUnwjs/e83VP4W8Y9O397iwxUjCDFAAxQAeKABigAsUCDoGIpiBQAdAAoAFAx+xk0up9OD6+FVVo60Gi62nqVEzl++VgtrtQmRdULypcFcZ1Ru+qVcHnxEgxXSs6jq2uIvak18+H2LbiKp18vdvNVd9JFlIuh7eaROHkvHCV4cvJLkcKwQ0XcReVNJ/BvwNTvaUlhphbI30snmijis9DPIiK3VwrpLMAG8njwzRWsK8YSlKpnCzvY4XVJyUYx+hc9IO3Ba2+DH1nXiSIHUF0ZTGrzTnny4Vm0fburU34xh9e0tuavJw3ZzsMV0UbWWK4eFzgXCqFJ5dYhOlfWGb1gDtrqaVoudNTXs/RmKxqKM3F8Sd0iboTvcG4t4zIsgXWq4LK6gLnT2ggLy7c1To6+pxp8nUeMbiy7tpSlrRWSb0bbqy27vcXK9WdBREYjIBILu3vfNAHrz2VXpK8hVSp03ni/AnaW8oNykY3fzbS3d2zocxoBFGffKpJLD0FmYj0YrpWFB0aKT3vazHdVVUqbNy2F90O/fE/xI/eLWTTHo49f2L9H+dIrelL8IP8XF9GrtF+rrrZXfel+Ru+jI42cp/Om+ma5Wk/WX8jdaehXzOSWW1po51uQ5MobWWbjqJ84N3ggkEdxr0M6MJU3Ta2bjlKrJT1+J2C7ih2vYAqQpPFSecMyjip9HHB7wc91ecg6llcbf8r97zrSUbil+7Gcv3d3ce4vBbOpXQxM35qIfL4+ngAfzhXeuLqNOjyqe/d1nMo0HKrqPhvOw3cgZvJ4KAFUDlgd1cSjDVjt3sldVNeezctgxVxmBQAKBgxQIGKABigA8UBgbqQgUAHSAFAAoAFAyt352Ib21DxjM9vkgDm6Hz19J4Aj0rjtqNrW5tWw/Nl3M6D/1FHPtROOV6A5xJ2beGGaOVQCY3VwDyJUg4OOzhUKkFUg4PisEoS1ZKXQXG8+90t8qLIkaBGLDQGzkjHEsxrNa2ULdtxbeekurXMqqSaM/Wwzmo2f0gXsShesWQDgDKmpgPhAgnxOTWCpo23m84x1GuF5UisbyHtre+7ulKSSYQ80jART8LHFh6CSKso2NGi8xW3pe0hUuak1hsoq1mcl7P2lLASYZHjLDBKEqSM5xkVXUpQqLE1nrJwqSh5rwN3l3JKxeV2kY4BZ2LHA5DJqUIRgsRWEKU5SeW8ior+VF0rLIq8fJWRwvHn5IOKTpQk8uKz1DVSSWE2RqmQFRwl2CqpZmIVVAySScAAdpoclFZY0m3hHZ919giwt9BwZ5sNMw/FHZGD3DJ9ZJ7q87WrO6q63srcdCX+np6q85k+pGAFAAoAFAAoAOgAUACgBupEQ6BgoAFAAxSAOgB23mKNkf/oqFSCmsMtpVXTlrIxPSBufnVd2i5U5aaJRxQ82kUDs7x2c+XLVY3jj/AGau/g/t4GmvRVRcrT+aOciuwYAUACgAUACgAUACgAUACgByCFnYIilmY4VVBLMT2AClKSisvcOKcnhHWtzd0lsVE04DXLDyV5rCCOOD2t3n1DtJ4N1dO5epDZDi+n9/LOhCEbaOtLbLgi8YknJ5moxSSwjHKTk8sLFMiDFAAoAGKABigA8UBgFAAxQA3ipEQ6QwUACgAUDDpACgB23nKHI9Y76hUpqawy2lVlTeUZnefcSO6zLaaYpjxaI8I3PaVx5jeHA+jiaut76dD+FXbHp4o0ypU6/8qex9BzHaFhJA5jmRo3H4rDHDvB5EekcK7VOpCpHWg8owThKDxJEapkQUACgAUACgAUAXu7m6lzekGNNMeeMr5EY78e/PoHrxWW4vKVBfye3oW/8ABfRt51d27pOpbA2Bb2C/Yh1kxGGmYcfSFH4o9A9ZNcWrVq3L/nsj0GvXp0FiG2XSTGJJyeJqSSSwjFJuTy94WKYsB4oGDFAAxQGAYoDAdAApDBigMAxTyLA1UiIdIA8UDBigAsUCDxQMGKADxQAYpMaynsDvI4506u5iWVOzUPKX0q3MH0jBqpQlTetSeGao3OVq1Fld5j9q9Gkb5azm0n8lNkjwDgZA8QfGtlPSc4bK0fmv3wB21Op6OXyZkNp7n3sGddu7D30Y61fHyMkDxAroUr6hU3SXz2fUonbVY8CicYODwI5g8CPEVqW3aUNYJFnYyTHEUckh7o0Z/YOFQnUhDzml1kowlLcsmo2Z0c3cnlS6LdO0yMCwHeFXPzkVgq6UoQ83+T+H5NMLKpLfsNhsXcqxgAdvttuwtgxepB5JHiWrDUvLit5v8V39v+C3UoUd/wDJmjluSRgeSvIAcBjuqiFKMdu9ldS4nPZuQxVpRgGKADoGCgAUACgQKABQAVAAoECmMbpkAxQMMUhh4oAGKABigAYoAOkMFAAxQGAYoDA9HcsOTH2+2q5UoS3oujXqR3Ma2lfYjZmjjkKqSNa54gVDkUvNbRdG6k2k0jne0t/b9owYhFCCDwjjyRxPLXkdndWZxXE26zKXZ+0ri5iZriWSQ9YPPbIHDkF5KPCnFJA84OobDX7Xi+AK2xexHKqp67J+k91PKI6rD6s9x+SjWXSGpLoB1Tdx+Q0tePSPk59DD6lvet8ho149KHyU+h9ggrjnTTzuINNbwUxAxQAKBgoEFQAVMQdADVSIhikMUKADpDDpDEXVxHDFJNMSI4xlscWJJwqqO8kgeuo/ylJQhvZdSpppyluRiZukxcnRaDHYXmbJ9JAXAretGz41O4XL0uEO8aPSa3ZaxeuRzT8mP/cfYg5xD3F2iG6TZey2gHj1h/ip+TF777g5zHhBDbdJlz2QWo8UkP8A1Ka0ZD35dq8Bc6/4R7BB6S7r8laj9U//AHKfkyl70u38Bzr/AIx7BJ6Sbv3tsPCI/wCqjyZS6Zdv4Dnb91dghuka8P5D9iPrNPyZQ+PaPnk+CXYMHf687GiHhBF9a0eTLfofaw57VEnf6/7JgPCGD/RUlo2293vfiR55W6e5CTv5tD+0n9nCP4Kfk629zvfiHO63T9BB34v/AO0v/hjHsWn5Ptvc+viHO63SIO+d8f8Aipf8o9gp8xt/cQudVfeG23tvT/xU3qcj2VLmVv7iFzmr7zEDee8zn3VcftXx8mcU+aUPcXYLl6vvM6juRtuS9s2abBkik0awANYwpBIHAHyscO4VxLqhGhXShua3G1T5ag5S3otsUGMGKABQAKYCaBBUxB0ANVIiAUhihQAYpDFUhlLv+cbMl9MkQ/zqfqqdp63HqZpXq8us47XfMBYbB2U11OkCMqs+rBbOBpUsc4+DVNesqNNza3FlKm6k1FEhdgN7t9x611dZ1evB05xnOOeKhzlchy2NmM4J8g+V5PIrenduSxkVHIdXXUjqCA2ODDB5EcPlFFrdRuItrZjgFeg6Twxzbe7Ztra3uDIHFwFYKFIK6kD888eeOyo0bpVas6eMavjgdShqQjPO8c3m3WNpFDMsomjm5ME0YyoZPxjnIJP6NK2vOWnKDjhr45HXt+TipJ5TBs3dgSWMt5JL1axlgq6NXWEaQPK1DGXYLyPI0VLvVrxoxjlv47u7o2hC3zSdRvBM2FunDLZm7nuGhRWKtiPWBhgoPA5OSw7Kqr3tSFbkoQy+snStoSp8pKWCLtLZ2zkicw3sksoHkIYJEDHI4FiuBwz21ZTq3TklOmkuLyvEjOFBRbjLLJezN1IFtFu76Z4o5CBGkSguc505JB4kKTjHIZz2VXVvKjqujRjlrfknTtoKGvUeMkDb+zbJIlktLoyFjgxSLiQY5tkKMescewnFW29WvKbjVhj4rcV1qdJR1oS+Rc7t7u7Ou2WNZrrrer1uMIqggDWATHyBNZri6uqKcnGOM7N/iXUqFCpsTef34FVvHZ2EQdLd7lp0kKHrNHV+SxV+IUd3CtFtO5m1Koo6rWdm/wCHEqrQoxTUW8mbraZTqnROftO4+OH0Erh6T9Yh1eJ0bf1eRq6oMwKACzQILNMAqBBGmIFADVSIh0AGKQxQpDFCkMoekc42afTPGPmJ+qrLL1tdTNMvVn1nIa7xgNN0bfhGDwl/cvWHSXq0vl9UabP0y+f0LJfw9/zJ+hVH/wBf8vuXf/K+ZqtslL+S62fIQssWiW3bxiQn5GZgfzW9GawUda2jC4jueU+1/vWjVU1arlSe9bih3/hZNnWCOCrIqKwPMMsIBB9YrXo+Slc1Wtzz9Si6WKME/wB2Cdkv7t2NNCeMlp5ajm2lcumB6V61B4U6q5C9jPhL/D+zCn/dt3Hihvfx/ctnaWK89Illx3jPZ3F2kP6Ip2C5atUrvqX71YI3T5OnGkidu4YRsST3QJDF1jaxFjX91jxpzw549VVXOvz5cnjOOO7cyylq82/lu/Jh9uvaFl9xrMq4OvripJbPDTpJ4Yrq0FWSfKtPowYarpvHJp/Mu9397o1gFpew9dB+KR56DORwyM4ycEEEemstxZSdTlqMsS7mX0rmKjydRZQe8e6kS2/uyylMkGRqVvOTLaeBwCcEgEEZHeaVteTdTka0cS+oVraKhylN7BXRR9/fqZPalGlfQfNfcLH0nyM7vD993P8AeJ/3rVst/Qw6l9DPW9JLrZX1cVHU+iU/alz8av0V/lXD0n6eHUdC39BM1lUGcZnfAqUUQkyNDfAnGam4kVIkNKKgTGGvFHbRlBgWLgGmJiutFGBZCqQg6QBikMUKBihSGZ3pObGz09Nyn7uT+VWWHrT/AO37o0VH/pl1nJq7phL3ce/jgvYpZm0IvWZbBONUTqOABPMisl9TlUoSjFZez6ovtpqNVN7ib/S8I2v7p1/YevL69LebpxnTjV81V8hPmfJ4/ljcW8rHnGvnYR949uA7Re6tXyA0bI2llzpiRWBVgDjgwI7Rmp21vi2VKounPayFar/ec4fD6Ftv7vRBewQCMkOra5EKsNGUwRqIw3HurPYWdShUk5buDLrqvCpBY3lXuHt9bO4LSZ6qRCj4GcEeUjY7eIx+kavv7Z16eI71uKrWsqc9u5kLeza/uu6klGdJIWMHmEUYXh2Z4nxY1baUORpKHHj1ldxV5SbkX+wd47RNntaXInOp2ZuqVeWpWXDFh2r3Vjr2td3HLU8bOk0Uq9JUtSeSvvp9ldW4hjvOs0nQXMekPjyS2H5Zq6EbzWWu4444zu7CuUrfDwnkc2ZtfZ5t1hurRgyf72AjW57SxZgfVkjuA5UqtC5VRzpT2Pg+HcOFWjqKM49gvbe9UJtPcdnC0UJOXaRsu3lBsYBPMgcc8hjApULOfLctWll/DcOrcR5Pk6awiu3O24tlcdcyM46tkwpAOWKnPHwq68t3Xp6ieNuSu3qqlLWZWbTuRLNLIAQJJJJADzAdy2D8tX0o6kIx6El2FVSWtJy6SNUyB1Hok+9rr4xPo/8AiuJpP01PqOhbegma41nM5AvpOBqaeCGMmI2vdtEdSnxFZa1xJPYaKVFY2jEG9+oYrNOvNmhU4oU22e3VVUJyTyNxTQkb0hTgHJrbC5fQZ3bosxtp6v5R9BXyPxNfVxQGKQ8ChSAPNAxQpDM30pn7Qh/vI/dy1bo/1mX/AG/dGir6uuvxOU13DCX+7m7JvIp3SQK0C6urKkl8qxXDZ4ZKEcqyXN2qE4xa2Pj0Gmjb8pFtPcK3d3We7gnmV9PUg6V06usYIXKg5Gn8Xjx86lcXkaNSMGt/dtCjbupCUugLYm7fX2txctL1awA4GjVrYJq051DTzQdvnU691ydWFJLLl8d20VO314ObeMC9l7tCawnuzIVMLMoTSCG0qh87PDz+7sqNW7cLiNHG/j2jp0FKk6mdw5uzuss8MlzcS9TbxkgkLqdiAM47h5QHIknhilc3jpzVKnHMmSo26nFzk8IG1NkWHUNLa3hLIQOqmQh3z2KAoPrwR3kUUq9zyijUp7HxXD97QqUqOq5Ql2j+6e7MFxbTXFxJKiws2er0nyFQOTgqSTxNQu7upSqxpwSeenrwSt7eE4OUnuGLy12UI3MU920mltAZFCl8HSG8gcM4qcJ3jktaMccertIyjb4eG8/vwHNz93IrqC6kkMgaBcoEZQCdDt5WVOeKjuqN5dTo1IRjjb4oLehGpGTfAy0LAMCw1KCCyg6SwzxAbsyO2t8s4wjKt+01m927cMdvDd2ZZoHADajqKsfNJ7uOVI7CB31z7S6nKpKjW85fv56jZcUIqKnT3C9t7BgsrGMzKWvJuIGogRrwJyoODpGB8I9wpULmpXrvUf8ABd/+foFSjClSWt5zMdXSMR0/ojP2vd/Di+i38q4mlPS0/mdC29DM1jvVGDMQrpNQqqpNouhBMw29VodJIrmzeWbILYYWwg1SceHHjUZPCJpZNLLYro4HjiqlJ5JaqM2kJWXUeytMZYKmjRLt1QOyr+WKtQ6rmuic8MGgBQNIYYNAChSGZrpVP2jB8f8AwSVdo71mfV4Gmt6vHr8TlddswGy6Kr7q73qyeE0bLjsLJ5Y+ZXHrrm6Vp61DW6H+PA22M8VMdJtd3I1sFhtmGDc3N0AD7yPWEPrVIh+lXLuG7hyqL2Yx78Z72zbSSpYh0tmd3ktfcOyvc/JprmQHvKJIzK3+GOH5a2W0+cXfKdEV248WyisuSoavSxvdr8CXnw5PoQ1K59ep9S+rI0PVp/P7FNupvWLZHgni663kJLLw1KSAGwDwIOBw4ceORWq7suVkqkHiSKaFxya1JLKLDaO6lvPA91s6RiqAl4XzqXAyQpPEHAJwc57DVNO8q06ipXC37mv3/HQWTtoTjr0n8iw6P3QbMvTKpeMNIXVTgsnULqAPYSKp0gpO6pqLw9mOvJZaY5GWdxjtvXVo+j3JA8ONWvXIX1ZxpxljjGG+WulQhXjnlZJ9GFgx1pU3jUWDWdGn3pf/ABf/AEpa5+kvTUuv7o1WXo5/vA54K7BzjoPRRfl3ktHAeIr1wDcQro6DgO45U+Kj01x9K00oqqtj3dzOjYzbbg928y2920nuLuZ3Pmu0ajsVI2KqB85PpJrfaUo06MVHoz82ZbibnUeSnrSUHS+iI/Ybzxh9klcXSnpKfz+xvtfRTNRcKapRlaM/tO5dORqNSK1ckoSetgob/aAKnURXEqp5OpTxgyl0QGyvzUlniTE2u0GzhuVPVXAiS9pMhTIPGlHOSTwZF5Tk1fgjsPRma7JxwwaQCqBhg0gFA0AZnpVP2nbfHN8yt/OrdHesT6vA1VvV49ficurtmAm7FveouIpfyciMcdqgjUPWMj11VWp8pTlDpRZSnqTUjSb5b1rNeQTW5JS30suQVJfXqfgewgKPVWKzs3CjKFTfL6YNNxcKVSMo7kN9Ie8kd7JF1Orq40bzhpOt28rh3YVPlNS0fayoRlr739hXdeNRrV3ITsfeKKLZtxasH6yVnK4UFMMsYGTnh5h7KK1rOdzCqsYX5FSrxjRlB72R939p2SxNFd2xYs2RNEfsg7hxYaQPzTg9oPOp3FK4c1OlPHwe796+0VKpSUdWcfmWb702ttbyw7PilDTAh5ZiMgEFcgAnJAJxyxnPGqFZ1qtSM68ls4ItdxTpwcaS39JG3T3ngtraa3nikkWZmzoIA0MioRnIIPA8qnd2lSrVjUg0sdPXkhb3EIQcZLeJl2lsrSdNlNqwcEzvwOOBxr76apXmdtRdn4B1Lf3X+/MRufvQlnHMkkTSibSCA4XgFZWB4duqneWkq8oyjLGBW9xGkmms5DuNu2BRlTZwVirBWNw50kggNgjjg8aI29zlN1e4HWo42Q7yBult/wBwzGXq+tzG0enXo5srZzpPveWO2rru25xDUzjbnpK7etyUtbGSrvJ+skd8Y1uz4znGpi2M9vOr4R1YqPQsFU5a0mxmpETonRVJphvz3JE3yCb+VcbSzxKm+v7G602wqL4eJof6TUjnVCw1lGfdvKXaJDczVVR7Cymtuwzu0bRSOHGuVUks7DoQTxtMvPAysRioZLByGMfj0ZAb2jECPINSTEUJtpO6rskT0XmuuckMGgBYNIBQNIYoGgCBvVsX3dbLErqkkb6015CNkEFSRy58/QKKFV29VzaymsPG9GlatWlyecNGE/8Aju997F+2T+ddHynQ+PYyrmdT4doodHN5/wDSP1y0vKdD49gc0n0rtFDo4vO+3H67/wBaPKdHol2D5pLpXaGOja79/bftj/ppeU6XRLs/Ic0fvLtFDo1u/wApa/tW/wBFHlOl7suz8hzR+9HtD/8AjS6/K2n7V/8At0eU6Xuy7PyHNf8AlHtG7jo8njUtJcWSKObNM6qPEmPFJ6UpL2Zdi8QVo3sUo9pXndqMc9pbKH/N/wDpUfK9H3Zdi8SXManSu/wHI91o25bS2afg3Bb+Gl5Xpe7Lu8R8xn0omHcMgZN7ZjPHz35f4an5SW/k5EObRzjXiGNxR/brT1Fj9VLyl/05BzaPvoUNwx/brb/PR5S/6cg5tD30A7ioOd9b/wCF6XlJ/wC2w5vD/cQn+pEfbf2/+F6T0pj/ANtjVrB+2i3t7m1sbaWC3kaaScYlmK6FAAIwoPoLY5+cTnkK4t/eTrvasY3L94mylCFKLUXnJQttEZwpz6ax06847BcnGQ88ZZcl/VTnVlIsjTSKa5vNGRqBqvDJ5K1706ge6ngRNurtDGcccjlQltJNoyb3TISOzPCrkkQGTet3VIeD0YVI5iuummclxaEGTFMQ014BRgWRyG7BpNBkkLJSwMV1opDCM4pBgYkugO2jOB4Cj2ip7aZEkLcjvowMfSUHlSwAUsuBQkBl96JjPA8KAsz4AA4knI4AVCs0oMutk3UWDKbV6O51gBKAEAEjUmeXjWDKZ03FozdjZaEXOQdTZB58DigidNst32kCkk40rjwwK3up/FGBUv5PrZdQ7sIBx9tVOsXqgnvKvamyhHxBpqsyMqCM9ey4HE1J1irkcFOL86tJNUSnkko4IG1bz0/JWSo8l0UQbfaGOXE1VgtSFSXkx7SB3ZqSaQNMct1DcxSbBIRdFF5A0ltGVVxfY4e2rFECGZAx41LGAJ66cdlV7SWw9PTwKeytkZtClBMoNp22M4rXTq9Jiq0VwMTtnavVc6vlVSM0aDZX7N3mBbHGoRrJkpUGjSQ7ZyM03OKIKEiJe7dx31XKvFE1RlxG4Nuhu+quXRLkmVe295tAwuc1TVrZWwuhTKbZ+35CedZuWnHcWuknvL8bTlIz9dWxuKjIujAm7O3jZThs+2r4XL3SRTKgvZLl9qGVeFWSuIxWSKt5Mf3WsWFwHY5wrY9BIxn21gnVc5M6FGmoYNBvO32I+FOJcziVy3I/nN7akVnSbHeZAqqAchQOXaBUXWFqlrb7WZvChTyBH2vOCpzUnITOX7WYlyM8M1TKTQlHJVyRceBqMZNkZQSIt43CmCK1bnSak47CaZeWV1rFVOOAyTrWBs8hjxqDaGkPX9tw80URkNoye048dlXxZErVWpksDuDRgi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2" name="Picture 4" descr="http://assets.nerdwallet.com/blog/investing/files/2013/11/retirementsign-750x4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308346"/>
            <a:ext cx="4552950" cy="2549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842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257800"/>
          </a:xfrm>
        </p:spPr>
        <p:txBody>
          <a:bodyPr/>
          <a:lstStyle/>
          <a:p>
            <a:r>
              <a:rPr lang="en-US" b="1" dirty="0" smtClean="0"/>
              <a:t>Credit</a:t>
            </a:r>
            <a:r>
              <a:rPr lang="en-US" dirty="0" smtClean="0"/>
              <a:t>: your ability to buy now, pay later</a:t>
            </a:r>
          </a:p>
          <a:p>
            <a:pPr lvl="1"/>
            <a:r>
              <a:rPr lang="en-US" dirty="0" smtClean="0"/>
              <a:t>Loans</a:t>
            </a:r>
          </a:p>
          <a:p>
            <a:pPr lvl="1"/>
            <a:r>
              <a:rPr lang="en-US" dirty="0" smtClean="0"/>
              <a:t>Pay interest</a:t>
            </a:r>
          </a:p>
          <a:p>
            <a:r>
              <a:rPr lang="en-US" dirty="0" smtClean="0"/>
              <a:t>Cost of credit determined by:</a:t>
            </a:r>
          </a:p>
          <a:p>
            <a:pPr lvl="1"/>
            <a:r>
              <a:rPr lang="en-US" b="1" dirty="0" smtClean="0"/>
              <a:t>Annual Percentage Rate</a:t>
            </a:r>
            <a:r>
              <a:rPr lang="en-US" dirty="0"/>
              <a:t> </a:t>
            </a:r>
            <a:r>
              <a:rPr lang="en-US" dirty="0" smtClean="0"/>
              <a:t>(APR): interest charged per year </a:t>
            </a:r>
          </a:p>
          <a:p>
            <a:pPr lvl="1"/>
            <a:r>
              <a:rPr lang="en-US" dirty="0" smtClean="0"/>
              <a:t>Length of loan</a:t>
            </a:r>
          </a:p>
          <a:p>
            <a:pPr lvl="1"/>
            <a:r>
              <a:rPr lang="en-US" dirty="0" smtClean="0"/>
              <a:t>How often you make payments</a:t>
            </a:r>
            <a:endParaRPr lang="en-US" dirty="0"/>
          </a:p>
        </p:txBody>
      </p:sp>
      <p:pic>
        <p:nvPicPr>
          <p:cNvPr id="1026" name="Picture 2" descr="http://www.dealerrefresh.com/wp-content/uploads/2011/12/bad_credit_repai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005259"/>
            <a:ext cx="2852738" cy="2852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156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0" y="228600"/>
            <a:ext cx="8229600" cy="1143000"/>
          </a:xfrm>
        </p:spPr>
        <p:txBody>
          <a:bodyPr/>
          <a:lstStyle/>
          <a:p>
            <a:r>
              <a:rPr lang="en-US" dirty="0" smtClean="0"/>
              <a:t>Credit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Choosing a credit card:</a:t>
            </a:r>
          </a:p>
          <a:p>
            <a:pPr lvl="1"/>
            <a:r>
              <a:rPr lang="en-US" dirty="0" smtClean="0"/>
              <a:t>Annual fees – not all have one</a:t>
            </a:r>
          </a:p>
          <a:p>
            <a:pPr lvl="1"/>
            <a:r>
              <a:rPr lang="en-US" dirty="0" smtClean="0"/>
              <a:t>Interest Rate: </a:t>
            </a:r>
            <a:r>
              <a:rPr lang="en-US" b="1" dirty="0" smtClean="0"/>
              <a:t>fixed</a:t>
            </a:r>
            <a:r>
              <a:rPr lang="en-US" dirty="0" smtClean="0"/>
              <a:t> (won’t change), </a:t>
            </a:r>
            <a:r>
              <a:rPr lang="en-US" b="1" dirty="0" smtClean="0"/>
              <a:t>variable</a:t>
            </a:r>
            <a:r>
              <a:rPr lang="en-US" dirty="0" smtClean="0"/>
              <a:t> (subject to change) </a:t>
            </a:r>
            <a:r>
              <a:rPr lang="en-US" b="1" dirty="0" smtClean="0"/>
              <a:t>(APR)</a:t>
            </a:r>
            <a:endParaRPr lang="en-US" dirty="0" smtClean="0"/>
          </a:p>
          <a:p>
            <a:pPr lvl="1"/>
            <a:r>
              <a:rPr lang="en-US" dirty="0" smtClean="0"/>
              <a:t>Grace Period: time between bill date and due date</a:t>
            </a:r>
          </a:p>
          <a:p>
            <a:pPr lvl="1"/>
            <a:r>
              <a:rPr lang="en-US" dirty="0" smtClean="0"/>
              <a:t>Minimum Payment: flat amount or % of balance</a:t>
            </a:r>
          </a:p>
          <a:p>
            <a:pPr lvl="1"/>
            <a:r>
              <a:rPr lang="en-US" dirty="0" smtClean="0"/>
              <a:t>Credit Limit: max </a:t>
            </a:r>
            <a:r>
              <a:rPr lang="en-US" dirty="0" err="1" smtClean="0"/>
              <a:t>amt</a:t>
            </a:r>
            <a:r>
              <a:rPr lang="en-US" dirty="0" smtClean="0"/>
              <a:t> you can charge</a:t>
            </a:r>
          </a:p>
          <a:p>
            <a:pPr lvl="1"/>
            <a:r>
              <a:rPr lang="en-US" dirty="0" smtClean="0"/>
              <a:t>Other fees</a:t>
            </a:r>
          </a:p>
          <a:p>
            <a:pPr lvl="1"/>
            <a:r>
              <a:rPr lang="en-US" dirty="0" smtClean="0"/>
              <a:t>Bonuses: rewards programs, cash back, etc.</a:t>
            </a:r>
            <a:endParaRPr lang="en-US" dirty="0"/>
          </a:p>
        </p:txBody>
      </p:sp>
      <p:pic>
        <p:nvPicPr>
          <p:cNvPr id="2050" name="Picture 2" descr="http://rollingout.com/wp-content/uploads/2014/12/creditcards.jpg?76913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568" y="13854"/>
            <a:ext cx="3635432" cy="2272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391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your personal “credit?”</a:t>
            </a:r>
          </a:p>
          <a:p>
            <a:pPr lvl="1"/>
            <a:r>
              <a:rPr lang="en-US" dirty="0" smtClean="0"/>
              <a:t>Determined by:</a:t>
            </a:r>
          </a:p>
          <a:p>
            <a:pPr lvl="2"/>
            <a:r>
              <a:rPr lang="en-US" dirty="0" smtClean="0"/>
              <a:t>Paying bills on time</a:t>
            </a:r>
          </a:p>
          <a:p>
            <a:pPr lvl="2"/>
            <a:r>
              <a:rPr lang="en-US" dirty="0" smtClean="0"/>
              <a:t>Your income</a:t>
            </a:r>
            <a:endParaRPr lang="en-US" dirty="0"/>
          </a:p>
          <a:p>
            <a:pPr lvl="2"/>
            <a:r>
              <a:rPr lang="en-US" dirty="0" smtClean="0"/>
              <a:t>Your </a:t>
            </a:r>
            <a:r>
              <a:rPr lang="en-US" b="1" dirty="0" smtClean="0"/>
              <a:t>capital: </a:t>
            </a:r>
            <a:r>
              <a:rPr lang="en-US" dirty="0" smtClean="0"/>
              <a:t>Other assets (home, car, etc.)</a:t>
            </a:r>
          </a:p>
        </p:txBody>
      </p:sp>
      <p:pic>
        <p:nvPicPr>
          <p:cNvPr id="3074" name="Picture 2" descr="https://www.carolinatrust.org/myJSSImages/image/Details%20Page/Chamber%20Academy/credit%20street%20sign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211782"/>
            <a:ext cx="26670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871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App 1: Credit </a:t>
            </a:r>
            <a:r>
              <a:rPr lang="en-US" dirty="0" smtClean="0"/>
              <a:t>Card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791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Take a look at your </a:t>
            </a:r>
            <a:r>
              <a:rPr lang="en-US" dirty="0" smtClean="0"/>
              <a:t>credit </a:t>
            </a:r>
            <a:r>
              <a:rPr lang="en-US" dirty="0" smtClean="0"/>
              <a:t>card </a:t>
            </a:r>
            <a:r>
              <a:rPr lang="en-US" dirty="0" smtClean="0"/>
              <a:t>application </a:t>
            </a:r>
            <a:r>
              <a:rPr lang="en-US" dirty="0" smtClean="0"/>
              <a:t>and make a T-chart comparing the following:</a:t>
            </a:r>
          </a:p>
          <a:p>
            <a:pPr marL="514350" indent="-514350">
              <a:buAutoNum type="arabicPeriod"/>
            </a:pPr>
            <a:r>
              <a:rPr lang="en-US" dirty="0" smtClean="0"/>
              <a:t>Annual Percentage Rate</a:t>
            </a:r>
            <a:r>
              <a:rPr lang="en-US" dirty="0"/>
              <a:t> </a:t>
            </a:r>
            <a:r>
              <a:rPr lang="en-US" dirty="0" smtClean="0"/>
              <a:t>(make sure to note if it’s fixed or variable)</a:t>
            </a:r>
          </a:p>
          <a:p>
            <a:pPr marL="514350" indent="-514350">
              <a:buAutoNum type="arabicPeriod"/>
            </a:pPr>
            <a:r>
              <a:rPr lang="en-US" dirty="0" smtClean="0"/>
              <a:t>Annual fee</a:t>
            </a:r>
          </a:p>
          <a:p>
            <a:pPr marL="514350" indent="-514350">
              <a:buAutoNum type="arabicPeriod"/>
            </a:pPr>
            <a:r>
              <a:rPr lang="en-US" dirty="0" smtClean="0"/>
              <a:t>Penalty fees</a:t>
            </a:r>
          </a:p>
          <a:p>
            <a:pPr marL="514350" indent="-514350">
              <a:buAutoNum type="arabicPeriod"/>
            </a:pPr>
            <a:r>
              <a:rPr lang="en-US" dirty="0" smtClean="0"/>
              <a:t>Rewards </a:t>
            </a:r>
          </a:p>
          <a:p>
            <a:pPr marL="514350" indent="-514350">
              <a:buAutoNum type="arabicPeriod"/>
            </a:pPr>
            <a:r>
              <a:rPr lang="en-US" dirty="0" smtClean="0"/>
              <a:t>Transaction fees (foreign and domestic)</a:t>
            </a:r>
          </a:p>
          <a:p>
            <a:pPr marL="514350" indent="-514350">
              <a:buAutoNum type="arabicPeriod"/>
            </a:pPr>
            <a:r>
              <a:rPr lang="en-US" dirty="0" smtClean="0"/>
              <a:t>Grace periods 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Variability depending on credit score</a:t>
            </a:r>
          </a:p>
          <a:p>
            <a:pPr marL="0" indent="0">
              <a:buNone/>
            </a:pPr>
            <a:r>
              <a:rPr lang="en-US" dirty="0" smtClean="0"/>
              <a:t>****Now compare with your group – decide which would be the best credit card based on your comparison</a:t>
            </a: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9783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3855"/>
            <a:ext cx="8229600" cy="1143000"/>
          </a:xfrm>
        </p:spPr>
        <p:txBody>
          <a:bodyPr/>
          <a:lstStyle/>
          <a:p>
            <a:r>
              <a:rPr lang="en-US" dirty="0" smtClean="0"/>
              <a:t>Credit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4636" y="990600"/>
            <a:ext cx="8229600" cy="4525963"/>
          </a:xfrm>
        </p:spPr>
        <p:txBody>
          <a:bodyPr/>
          <a:lstStyle/>
          <a:p>
            <a:r>
              <a:rPr lang="en-US" b="1" dirty="0" smtClean="0"/>
              <a:t>Credit reports</a:t>
            </a:r>
            <a:r>
              <a:rPr lang="en-US" dirty="0" smtClean="0"/>
              <a:t>: details person’s credit record</a:t>
            </a:r>
          </a:p>
          <a:p>
            <a:pPr lvl="1"/>
            <a:r>
              <a:rPr lang="en-US" dirty="0" smtClean="0"/>
              <a:t>Equifax, Experian, Trans Union = 3 top providers</a:t>
            </a:r>
          </a:p>
          <a:p>
            <a:pPr lvl="1"/>
            <a:r>
              <a:rPr lang="en-US" dirty="0" smtClean="0"/>
              <a:t>1 free copy per company per year</a:t>
            </a:r>
          </a:p>
          <a:p>
            <a:r>
              <a:rPr lang="en-US" b="1" dirty="0" smtClean="0"/>
              <a:t>Credit score</a:t>
            </a:r>
            <a:r>
              <a:rPr lang="en-US" dirty="0" smtClean="0"/>
              <a:t> – number indicating your credit worthiness</a:t>
            </a:r>
          </a:p>
          <a:p>
            <a:pPr lvl="1"/>
            <a:r>
              <a:rPr lang="en-US" dirty="0" smtClean="0"/>
              <a:t>Different agencies use different scores, higher = better</a:t>
            </a:r>
          </a:p>
          <a:p>
            <a:pPr lvl="1"/>
            <a:endParaRPr lang="en-US" dirty="0"/>
          </a:p>
        </p:txBody>
      </p:sp>
      <p:pic>
        <p:nvPicPr>
          <p:cNvPr id="2050" name="Picture 2" descr="https://www.creighton.edu/fileadmin/user/student-employement/images/credit-score-chart-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183381"/>
            <a:ext cx="3733800" cy="2674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812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90600" y="304800"/>
            <a:ext cx="8229600" cy="1143000"/>
          </a:xfrm>
        </p:spPr>
        <p:txBody>
          <a:bodyPr/>
          <a:lstStyle/>
          <a:p>
            <a:r>
              <a:rPr lang="en-US" dirty="0" smtClean="0"/>
              <a:t>Credit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3855" y="2514600"/>
            <a:ext cx="9144000" cy="4267200"/>
          </a:xfrm>
        </p:spPr>
        <p:txBody>
          <a:bodyPr/>
          <a:lstStyle/>
          <a:p>
            <a:r>
              <a:rPr lang="en-US" b="1" dirty="0" smtClean="0"/>
              <a:t>Identity theft</a:t>
            </a:r>
            <a:r>
              <a:rPr lang="en-US" dirty="0" smtClean="0"/>
              <a:t>: use of personal information to commit fraud</a:t>
            </a:r>
          </a:p>
          <a:p>
            <a:pPr lvl="1"/>
            <a:r>
              <a:rPr lang="en-US" dirty="0" smtClean="0"/>
              <a:t>Soc. Security #, credit card/bank account #s</a:t>
            </a:r>
          </a:p>
          <a:p>
            <a:pPr lvl="1"/>
            <a:r>
              <a:rPr lang="en-US" dirty="0" smtClean="0"/>
              <a:t>How it happens:</a:t>
            </a:r>
            <a:r>
              <a:rPr lang="en-US" dirty="0"/>
              <a:t> </a:t>
            </a:r>
            <a:r>
              <a:rPr lang="en-US" dirty="0" smtClean="0"/>
              <a:t>hacking, dumpster diving, spamming, shoulder surfing</a:t>
            </a:r>
          </a:p>
          <a:p>
            <a:r>
              <a:rPr lang="en-US" dirty="0" smtClean="0"/>
              <a:t>If it happens to you:</a:t>
            </a:r>
          </a:p>
          <a:p>
            <a:pPr lvl="1"/>
            <a:r>
              <a:rPr lang="en-US" dirty="0" smtClean="0"/>
              <a:t>Immediately put out a fraud alert on your personal info, cancel credit cards, etc.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AutoShape 2" descr="data:image/jpeg;base64,/9j/4AAQSkZJRgABAQAAAQABAAD/2wCEAAkGBxQSEBQUDxQUFBUUFRcVFhQUFBYXGBQVFBQXFhcWFRYYHCggGBolHBYWITEhJSkrLy4uGB8zODMsNygtLisBCgoKCwkNGhAPGjclHyU2Kzc3NzY0Nys1NzMvNDcrNTErLzA0Kyw0Nzc3NCs1LiwrNzQ0KzEvNzc0KzQsLSw0N//AABEIALgBEgMBIgACEQEDEQH/xAAcAAABBQEBAQAAAAAAAAAAAAAAAQQFBgcCAwj/xABCEAACAQMCAwYEAwYEBQMFAAABAgMABBESIQUGMQcTIkFRYTJxgZEUQqEjM1JygrFiktHwJEOiwcIVsvEWJTRj0v/EABgBAQEBAQEAAAAAAAAAAAAAAAAEAwUB/8QAIBEBAAICAgEFAAAAAAAAAAAAAAECAxEEIYESMTLB0f/aAAwDAQACEQMRAD8A2yiiigKKKKAooooCiiigKKKKAooooCikooFopKKApaq/PvMpsYFMekyytoTV8K4+J2HmBkfenEPLIZQZ7i5lkIyZBO8Yyf4EjIUD02oJ1ZQSwBBKkBgDuCQCM+mxBrqqrwXgktneOwkknhuVwzSEs8ckYJUsfNSuoZ+QqZ5g4wlpbvPLkqgGAOrMThVHzJoJGis741xfiX4GO9gkjCuA7QJCGKRt8JLtkvjbOw608suZJ7jg1xcOndypHIAyggNhf3ig9Op+ooJq45qiDSLAk1yYv3n4dNSofQsSATt0GTScv832t6SsDkSAZ7txpbHqB0b6E1SuxXiQH4i3PU6Zl98eB/8AwqB7QLJrHifeweDWRPGR+Vs+ID+oHb0agk+064vLa5T/AIqZonGtNwgDKfEpCAA48J39amuC8rQcThF5dNJ3szszaHwqqrFBGAR0AUb9adc72wv+EJcKPGqLcKB6FR3i/Yn/ACiorsb40NMtq7DY97Hk+R2cD64P1NAy7Xbd4ru2mTIURKqH+FoXLf8AktWrgtpHxS2SW6mecZBaEaY0jkA3UqniOMnctuDU/wAw8EivIDFNnB3Vh8SMOjL/AL3rP7Ls6vreUm1u1jB2LqXUke6AYP3oNE4ckMLG3t1CaFEhVRsA7EDPuSpP0qQqI5c4ILWNgZHmlkbVLM5yztjA+SgdBUtQLSUUUBRRRQFFFFB1RRRQFFFFAUUUUBRRRQFFFJQFIDVS7ROHytaSywTzo0Y192j6VKL8YwoBO2T18qrnY1xfPf27nJ2mTJ+Sv/4n70FgHaJb/jfwuiT953Xe7adedOMdcats1bpZQqlmOFUEknyAGSazrmS94ZZXffvbStcZLgBXVCwO7jWQpOfMZ9alePSTcR4YGsiqLNGWcMSWwo3hXAxksCpJ9Pegk+TOYhe2xlOAVkdGHTAByhP9BX9ans1gnZtDDPdfh7rWUkUlUEjIrSLv41UjV4dX2rU+YOcbSwUIzanVcLDGdRGkYAc58HkN6Bv2l8tve26GDeWFiyrnGtWADKM7Z2Uj5Vl9rzNxCz/ZCSZAmwjlTOkDyAcEgfKn3HO028myINNtGcY07vt18ZHn7KKpV5xFpWLSySSsSTlmPU9cFj/ag0Lh/atdIf28cMg8/wDlt9wSP0pxz/zpa3tiqQuyyCRHaNkboAwI1AaTjIPWs3jgyQCuCeijMjH5INzUwnKNywysR36alVT9QWyKC9dnXPMEVqILyQRmNsRsdRBRiSASBtpOeu2CKubcyWcyaRPFIsh7rSraixc6caRvjfrjAG9YbNyrdr1tyf5Rn+1RtxZPGf2kbofcEf3oLrLwa54RfpPEjzQK2zoC2Y22ZHx8LY9diQDVg5yT/wBXNstikhKli8rxvGkaMBsS4Go5GcLnp71nPC+ZLu3/AHFw4AGApOpQOuytlR9MVe+Bdqu4W/i05IHeRA4A8yyEk/5c/Kg0eLhyrai3RiqiIRBgATpC6T1BGSM/eo7hPJVjb4KQKzD80v7Q/PxbD6Cn/DeJRzxiSB1kQ9GU+mxB9D7GngegcClzXkGrsGg6pa5pc0C0UUUBRRRQFFFFB1RRSMwAJJwBuSegA8zQLRVPHN73UzQ8KjWXR8dxKSIk+QG7e3TPyp9NYcR0kreQBv4fwuF+WS5P13oLDS1U+RJbhPxFvffvkkMobydJiTqUjYjUG+WRXtxfnyytyQ0uth1WIF8fM9B96CzUhNZ7zjzvcRyaOHx61TT3kxjZ11MoYIMbDYj33pp2ncwyi0tosNE1zH3kygkEABcx/LJOflQXuPmC1aTu1uIS+caRIuc+nXr7UnMfGFs7aSdxnQNl/iZjhVz5ZJqk8729pdWiJZBJJ49HdpAhc6DjKOUBCjBz4vMV4cTsbxuBSpeIQ8LI6EsGZoUIJ14PVQT18gKB/wAqy3fEoJJ5LsxAu0awpFG0eNIzrDDJHix1z71n3CpW4ZxVRKf3UvdyEdDG+xYe2lg32q1djXFwGmtmPxYlj9yBpcfbSfoaY9tHDwlzFMuMzIVYeeYiBn7MB/TQWrtd4X31h3qjLW7B8/8A628L/T4T/TUV2PcbUW80ErBREe9BYgAI+zbnoAwz/VU1ylx+C84cI55F1rCyTqx3CqNJc+xGDmsR07uqMdOdLMPzjIIAHnkgH7Ggf8YukF7NJYswUSs0cgypUE9VI3G5OPbFeXCOFyXTnu99/FIx8zud/M/c1YuX+U9YDTgheoj3H1c9a0LhXCUjUKihQOgAwB8hQVXg3IMYwZsyH32X7VZLDkm1SR5O6RmcKMMoIXSMeEEbZ86scEGKdolBHWnCIo/3caJ/KoX+wp1+GHpTsJS6KBg9qPSmtxZAjBAI9CM/3qYKV5MlBSuI8kW0+cR6G9Y9v+noap3F+RZYgTH+2T0A8Q+a+f0rYGi3yNjXTIHHTxCgwHh8k9pJ3lm7I/Rl23HXSQdm+RrVeTeeY739nIBFcb/s98OB1KEjr/hO+3nScw8rx3GSAEl66vJiOmoD+/X51mnGeDOkhDAxyqchs4z6bj9GFBvYavRXqgdn/OZuf+HutrhAcHAAkUYHr8YzuPPqKvKtQOwa6BrwRq9QaDuikpaBaKSigWiiig6rPe2DjLRQR26EjvyS+PONMeH6kj7VoVZb212LE28w+EB4z7EkMv38X2oJ7skgVeGhlG7ySFj5kqdIB+QAq6Vl/Y1xkYltXODnvY/cYAcD5YB+p9K1Cg50DOcDOMZxvg74z6bCsu7Z+Fbw3KjrmJyPX4kJ/wCofatI4pfpbwvLKcKikn39APcnAHzqG50t1uOFzF/B+y70a9irINYBz0P5frQR/ZLcq3DgoPiSRw/zJ1A/Yj7Uz7XeCNNBHPGCTAWDgde7fGWx7ED6E1CdlT3EMkmLeZ4ZVG4AUB1PhOXIBGCRsfStZ+f2oMp7PefIoIRb3hKBM6JQpIwTnS4UZyPI1dOE8dW+nb8PlraNGV3ZMLLI5GFUMMkKobP8wpbjkmxd9bW6ZO5wWVSf5VIH6VNW1skaBIlVEXYKoAA+QFBm/E+zF0nEvDpxFhtSq+oGM/4HXOR7Efep2PkkTITxOVrmVivjGECKhJ0RgDYHJydiat1MeN8SW2t5Z3zpiQsQNycdAPrigzPtJ4vHbovDuHqsQI1TmMj4SD+zfG5JHiOTnGB51G8pcubLJIPdFPln859zUbyxYveXD3Fx4iza3OMBmJ6Y+Y+yitPtbfAoO7K1AqXhirxt46fxrQdIte6iuFFegoFooApcUHNcMK9D71AcT5vtIULd6JCDp0xEMScZ9cY980Euy01trlJAWhYMAxUlTkalOCKiE42L+znFmCJdJXQ+xGrbYg+Yzg56iqjyCJkve4MhjEZdmhIyHZfAy7HrjfP+Gg0yaHUNQ+oqC45wVLiPS+xHwt5qf9ParHDsfnSXNt5igwDj3DpIJcjKzQkMrDzCnII9SNj8q1rkrmIX1qsn/MXwSjGBrABJX/Cc5FNucOBCePUm0qbqfXHkf9+ZrN+U+J/gOIqThYZxofVnCZb281YY+RoNzRq9kamqmvaNqBwDXVeamuxQdUUlLQLRSUUHdM+LcNjuYWhnXUjjf1B8mU+RB3zTyigxm/7Pr20mElke90NqR0ZVdcdMqxGfpkGrhwzmDijKFk4dl+hcyCJT7lWz+hq7UlBXbbgk08iS8RdG7s6o7aLPdI46O5beRh5Z2FWF0DDDAEdcEZ3HQ711RQJRRSGgQ1yaU1yaArNu2riOLeG3XGqWTURk5wmy7eYLN5/w1pBrIe0B+/45bwndY1TbGME6pDg+fRftQTfK3DBFCi46AZ+eP9KssEdNrOPCipGFaD3iSnKCvNBUDxXmcpP+GtIjPPjLDUFVNs7n5YPl160Fgu5+7jdyCwRSxC4yQoycZ86iOXuYRfRSmEd26ZChiGxlfC5HpnO3tUZy9zmZrg211GscmSo0tlSR1U++M7gnNQnL4Njxh4TtHIdA/lfxRH6HA+poJnkLmCWaWaG6Ys48S5AGNJ0uoAHkcfrXPHeZZDdPBHMltHHkPKyhmJAyQo+e21NOOwtacVjljUlZCHwoJznwyDA+/wBamOPcpNJcC4tpFSTIJDjKkgY1DY/UEUDXlDi108xSXXPCchZzHpAx0OSBkHpjrvULw6yS04uUdFKMWVdQBAEoyhGf8v3q38M5cYTie7mM0g+EAaUTbGy//FTbWqF9ZRS4GNRUFgB5A/WgonL/AAWa14pJ3cbGBtQLYwoRvGuCeuDgbe9SHHeSRPc9/FM0LN8Wkb5xjKkEYJGxq30GgZ2lv3caJqZ9ChdTYy2BjJx51IdRXg1OI+goI+6i3rHu0vg+hmdBgZ7wY8twrgfdT9DW3zRZFUjtA4U0lscYBB+fhYFWH2P6UDjkrihubGCVslimli2Ml4yUZtvUqT9asCGsx7GbzME8RxlJA+MnOHXByPTKf3rS4zQO0NeorwjNewoOqWkpaAooooO6KKKAooooCikprxDiUMAzPKkY/wAbAfYHc0Dqo3jvE+4i1DBYnCqfM+f0qvXfaNBq0WcU10/pGhC/UkZx74rjg9xJfXCPOqoI11GMHIXfYEnqc4yfasst5rGo95VcXFW9pvf417n88rdbuWRSw0kgEr1wSOldGujWb9ssUoghkjkdUDGORFYhTqGVLAHfoR9RWqae5W7iXM9pAdM1xGrEgaQ2psk43VckfWsx4nKDzJJqOACACW2z+HUDHpv5Uz5faIxp+C4W91Nga5ZmLRB/PSo8OM+pBqO5mRm4s34lRE8ioWVSMI5tgAAQcEagKPGkWHMccl1+GiVmK6tb7BV0bHHmd8CobmDis03EFs0laCPUqMy7Fiyhs56+YAFQnLgurNlmEBlE6jYAksuc7MM4bz361ceLcrJelJsvbylRnKgnbpqAOzD1BoHPB+ER2M29xPIX+GLBIIO2WA2Jz57VEcz8qTretPHE00UjanSNirHIGpCRuASM5qzct8trbMXklknc48Uh2GPQbn7mrWj0FE5b4NcCcP3MdnAuD3SqjSyYHRpCC2M9ckemKsd/y/BPMssqksgAGGIGxyCcdSKl5RXIoFxS0gpaApKWkoENIa6rk0HBr3iGPOvA1waB+WFQ3MKhoW+R/QU+k2FRd+2I3z/CT+lBlXZE+Lq7XfGAcY28MhHXy69Pn6VrMRrI+x4ari6f1VfP+J2PT6f3rWYTQPo691rwir3Wg6paSigWlpKKDqlpKWgKKKKCv8+JKeHzG3d43RdeUJUlVOXXI3+HP2qu8mcqWM9vFcSariR1BfvZC2lxswKjGdweuav8iBgQwyCCCPUEYNZVwSxdJZrWEN3lqx6HBZGclWXfJ2K/cVnkvbHG4jajj4qZ7em1vSuvMM6W0HdQKsZfYKihQF8zgfaqrCsljxOzeQnu7qMxEHojs2w+5i/WpLhVu81wDcE4jALF9sAdAc+//emHalxi1ltgkU6NcRyK8YjOrB6MNS7DY56+QrLFvLack+FPK1xccYKzuZ7n6aMahua+F/irOeHzZDo/nXxJ/wBQFPOC3pntopSCpdFYgjBDY8QwffNOmqlzmO8tcucYWExRP+EiZtZ1sofJABwFBdeg22qA555fksniMsjXDZ1tI2dyT0ySSfhxnNb81Z92tcN7y3V8DbK5Pkcal2+jUFi4bKjQxtFjQyKVx0CkDA+1PIqofZRxnvbY27nxwHYesTE4+xyPtV8Q0DqM04Q00jaoziXNtrbsUkkyw6qgLEfPyB9qCy6sioHmrjxs41ZY9eslclsBTjIztv5/auhzDG9pLPbHX3aMdOCCGAzhl6iqWltNf2885uCVTxdydxlVLHG+F88bUGkcOuxLEki9HUN8sjcfQ7U5qm9mvENdu0R6xNkfyvv/AHDfcVcaBaKKQmgK5NLSGg5NcYrs0AUHExzVb56vRBYXD5we7Kr/ADP4F/VhVkIrKO2vjG0VqhyWPeuPYZVAfmST9BQcdj1ppt5pMfHIFBx5Iv8AbLVpMHWqxyPY9zYwp5ldR+bHP/cVardaB7EK9hXnGK9RQLRRRQLRRRQdUtJS0BRRSUBVK5j5duzxBbrhzxxs8XdyO/QEHAOnB1EjT5flq615XVwsaM7nCopZjgnCqMk4G52oKanIBmOriV3PcH+BToT7b/pirDwvlu1tsdxBGpH5sam/ztk/rUA/aAJSV4faz3J6atJRPvgn7gVz+F4vdfvJYbJD+WMa5MfPf/3CguprlqzU8PbhfFLV3mkmS5DRPJKckMSNvYZMZ+9aWRQeErAAknAAySfIDqTWV83c8C8jltuH20lxt+9CsQuD8aIoJx13OK0Pmu0eWyuY4vjeFwuPMlTt9en1rLOyziqJFdW5kWCaQaopH0jxaCuPFtlTg4PqaCqcM4g9ldJOgOxw6fxKR4lOfUY+oFaU/OMtwH/9Ng7wINRdwen8oI9/PO3Ss14xFoumR7hLp5MtJInw943VQfzEYzkbb48qecs8yScNkfCCRJAPCxI3GdLAgHffceeaDRuUua3vY5kKCO4jQkBT4WyCAVzuMNjI9xVd5E4nbRmdb5RqYYy6ajtnWvQkEnf6VYOz3gjoXupgoaZQEVSDhWOokkHG+2B6CrNPwK2eTvJII2c9WKjJ+fr9aCr9mdi2q4cg9y40AN0fxH74XIP81SlryMI3cJMwhk6pvqx/DqBwcepFWmEAABQABsANgB7CvZWoGHCeAQWxZoFILbElids5wMnpUnmjNJigKWkxRQBpKXFFAmKDQTXlNMFUsxChQSSTgADqSfIUDfi/EEt4XmmOlI1LMfl5D1J6Ae9fP9mz8S4kZJOsj5x5Ko6KP5VFT/OPMUnF7qOzsQTFqOCdhIV6yufyoB0z/cgVdeXeR47JQyM0kmnDswA3JydK/lHl1NBM2sYAAGwAAHyFSdutMohT6E0Dta7ryVq7BoO6KTNLQFFFFB3RRRQFFFFAVy6AghhkEEEeoOxFdUUFE7NnMEt3YP1gk1p7xttn/wBh/qq91QuZ2/B8XtbvpHODBKfIeQLH5FT/AEVK8U5+sodhL3rfwQjXk+mr4f1oPLtN4YZuHuy/HARMpHUadmx/SSfoKmeWuJC5tIZvN0Gr2dfC4/zA1VpeYeIXalbOw7tHBXvLk4yGGD4Tjy9M1Mch8BlsrYxTuj5cuoTOEyBkZOM7jPTzNBYSKpvG+zmyuJTIyvGzHLd02kMfMlSCAfliroa4YUFVseTLOCN44YQO8UqzklnIP+Ns49dtqy/m3l9raQpIModRjbbLKqgA7dD61urpUXxrhEdzEY5hkHoRsyn1U+VBjHK/Ns3Dn0PmW3LfBndT1JjP5Tvup2PtWwcF43DdR95buHHmOjKfR1O6msh5x5dltGy41RkuwdQSAunADnGFPTaqzw67kicSWsjRuAMFTjO2Tn1Hscig+l1eu1esh4L2psuFvoi3l3sWAT80Ox+YP0qf4f2hxz3cUMCju3zqkkOkrhWOAvTyA6+dBoYkrsPTBZq6E9A+10F6Z9+KDPQOy9IXqucW5vtLb99PGD/CDqb/ACrk1QuPdrhOVsYsZ2Ek391jB/ufpQafxnjUNrGZLmRY1Hr1Y+ir1Y+wrEeeuf5L3McYMVuD8H5pd9jJj36KP1quX95PdSa7h2kY4GWPwg+Sjoo9hUjy5wGW4lTuV2VlcuVyuVOrAz8R2FBpvIfJAWzDh2jvD4nVhpMed1jI64x+boST5VYuH8XZZO6uh3co2U4wrfL5/wDxXEVwVCGUlHAIEijdT16dCp/hP09n9wI7pViuwqyEfs5F+GT3jb19UO/z60D0xBumzfoflXIGKgVuZrJhHdZeInCSjJx8z/s/On3GuYILa376d/B0Qrgl2PRQPX36UEqjV6q1VnlnmqG9X9mdLjrGx3+Y9RU8r0DwGugabq9egag9c0VzmkoPaiiigKKKKAooooI3jvBIbyMR3KllVw4AYqcgEdRvjBNHDOBW1uP+Hhjj9wuWPzc+I/epKs5a94heX1xaLcR2ogJzoQ6mQnwlSd84KnqOtBfr29jiXVNIka+rsFH61Wpu0OyEqRI7SF3VNSr4F1EDJZsbb+Wa8rPs5tg2u6eW6fzaVzj7Df7k0nPnLcR4bILeJIzDiZe7UL8HxdOvhLUFyrlum3WovlTin4qzhm82QBv518LfqD96lTQZGecuIXtyba37m0Ya86jkju/iy7g77Hooq18jw6BMj3y3suoO+ltXdEgjAYk7HT7dKz3tN4UsHEyzg91PplIG2xOJQPfYn+oVrHLvLtrarmzjC61HjyWZ16jJJ6UGXc2TXc/eR8Qla3EgxBY24WSSUknSJFQ507DJY7+Qqmcp8syXU0scbBZY1J0PtqA8DAf4lONj6+1atd8jXi8SkurS4ijEpY63Us6BwAVClSDjGxyNqmOBcg21rMJ0MrzAbu0h8RYYdio66jk4ORQYo0OmRopVw8baGVhuuB514S8LQjw5Xw/MZ9d96+jrjhsbhg8aEP8AFlR4v5vXoKrnEuQLWTJQNETj92dgPMBTsKDFIHuYf3FxIuwICyOvz2BxT0cy8SXpcyHHqVP13HSr7c9l75/ZXC46eNCML5HIJyftTF+za68mg3/xNtjp+XzoKdJzVxI7G5lG+Nig/sKjrq9uZf308rj0aV2/TOKvy9md0erQDO/xscH+HZf1qSt+y1j+9uFHQ4SMnfzG5G3vQZH+Hx1+vl0OOtSnBODyXBAgjZ2IbZR55xueg2Fanf8AKNjZW007L37QqWAmfw6/yowQdC2OoNR3ZlzrrKWkkTF3kkYPEirHGrAuAVX4Rqyo+Y3oPXl/s0wQ922dwwiQ7dMYc+f0+9XSXhJjgdbMJG4QiLK+BWx4cgeWaqfO97drcES3AsrIbB42UzznTk92o8ROTjyA6nNQvIHHJ7fiQt7h5zFPkKtyTrUsNUTEEnSSMAgbeL2oLTyBxj8QJobi4S5mU6yUjKqqNhdAJVdQDA9B+aorl3nHvLqWzu7cqAzjSrFwndHcg4DKRgnI8vTFR95bnhvMKsoPd3DasAfkn2fp/C4z8gKl+P8AKFyOMR3dmE0ZR5C7aQGHgceZOpPQUF1mvViiIvCJLbTkTkZ0r5d7j9HH1x54d2i2c4lEsZL2uP2Wk6gitudXufM1q3NnApJreWKKTSjsHEenAyNyuoflLYbp1rJ7TiE1g7QzIXhJw8Lfl90z/agrvC+JtGwaJirA5GDuD/h/0rYOTu0BJwsd0Qr9BJ0V/wCb0NZ1x3lRZI/xXDG7yM7tGPiQ+e3/AGqsW14c77N558/n/rQfVSPXsr1i3JnP7Q4iuMvGPqyD2Pmta1Y3qSoHiYMp6Ef72oJTVRTbvKKCTooooCiiigKKKKBKofM//CcXtLobJOPw8p8s9AT9Cp/oq+VWO0fhnf8AD5cDLRftl9fBu2P6dVBZ6R0DAgjIIII9QdiKz+w5uv7iJFtLFi2hQ00x0oWAALDOAR59acf/AExxC5//AD73u1PWK2GNvQtt+uqg8uzd/wAPcXlgx/dSGSPfqhwD+ndn+o1fqgOX+T7WzbXArGTBBkdyWweu3QZ+VT9BHcT4LBcMjXESSmPOjWMgasZ26HoOtPUQKAFAAAwABgADoAPIV2aKDk0hFMOM8dt7RQ11Ksec6Qclmx10qMk9R96eRTqyK6kFWUMG8ipGQc/I0AVrkrUFx3nWztdIll1FhkLEO8OnOMnGwGQfPyNJx3mhI+Gte2+JV0ju+uCzsEGodRgncddsUE4VpjxbiMVtC01w2hE6nrknYAAbkk+VZ5wfh9/f2wvG4k0ILMdIyqIiMQxOlgNsE4I6dTUrzrZniHC8Wcwu3gkUuyY/alFIbAXbVhtWBQeEnajGpRntLpYHOFmZQA3uo6N9DTPtT4tcJHa3FlcOsEo/5ZABbGtGzjOCuds/l6VV7CTvoUjlhvry4QhEt2LLbRquynCYYELtvj51p8vKxueFLazrHA+FYCJSUhYPqAALeLAJB33yaBtyBy3AnDgN5lu1WWUSYIZmQArjHTbzyapISXg/F5TDA8kUgcJGgOHR/EqqQDurDHyHvWrcr8EFlbJAJGkCFiGYAHxHOAB0GSalhQZ/zTyhNxCS2u4X7iVY0zHMD+zYNrBGAdwTuCN8Cntv2exO6z38stxcatTSBjGpIxpCqmNIXG2CKumKWg47oZzgZAxnG+PTPWkda9a5NBH3C1W+ZOXY7pMOMMPhcdR7H1HtVtkSmk0VBg11a3XC7jUm2eo/5cy/6+/UV73/AAeDiiNNZ4iuV3khO2o+o/1rXOLcLjnjKSrqU/cH1U+RrIuZeWJrKUSwscA+CVfL/C4/7dDQUhi8LmOZSrKcb7FTVr5W5rltHBRsqeqn4H//AJan4ng4qvdXQEN0B4JB0f5evyqmcU4ZNZSGOddvI/lceo/3tQblH2i2xUEq4OBkYGx8xS1iCXowPE429RRQfW9FFFAUUUUBRRRQFIaKKDiWUKMuQoHUsQAPqarfE+fbKHYSGZvJYVL5Ppq+H9aWighb3mriMsbvaWJijVS3eT/FpUZOlDjJ+9WflDi/4uyhmb4iul/LxodLbeWSM/Wiigmay3tL4vd2l9CySydwdEixjZSY28atgeIHbrn4qKKCV7UrEXXDkuIt+6KyqR5xyABv7qf6aacpf/cOByWzfHGGiX5r44T8ui/SlooKx2fcGhu7e9gkjH4gKGidh4kwCML6YcDP81TXZjbG4sbqyuo3EZOVYqQBr+IKxGNSsob5mkooPa17NrqNHgW/K20hyyKjZYHrlc4GQBnfBq8cvcCisoFhgB0gklm3Z2PVm9/9KWigkcUYoooFxS4oooDFFFFAUlFFByRXk6UUUDSaKo+6tVdSrqGU7EEZBFFFBlfOfIxjzJbgtGN8DOqP3BG5HvUdwvjiTJ+F4oNSnZJiNwfLUfI+9FFB2ezYH4Z10+W3l5UUUU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http://www.duboisfire.com/duboispolice/wp-content/uploads/2014/12/Identity-Thef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1727" y="0"/>
            <a:ext cx="50292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902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556</Words>
  <Application>Microsoft Office PowerPoint</Application>
  <PresentationFormat>On-screen Show (4:3)</PresentationFormat>
  <Paragraphs>76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Week 33 Notes</vt:lpstr>
      <vt:lpstr>Saving and Investment</vt:lpstr>
      <vt:lpstr>Saving and Investment</vt:lpstr>
      <vt:lpstr>Credit</vt:lpstr>
      <vt:lpstr>Credit</vt:lpstr>
      <vt:lpstr>Credit</vt:lpstr>
      <vt:lpstr>App 1: Credit Card Comparison</vt:lpstr>
      <vt:lpstr>Credit</vt:lpstr>
      <vt:lpstr>Credit</vt:lpstr>
      <vt:lpstr>App 2: Podcast on Credit Card Black Market</vt:lpstr>
      <vt:lpstr>Insurance</vt:lpstr>
    </vt:vector>
  </TitlesOfParts>
  <Company>Pueblo City Schools D60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33 Notes</dc:title>
  <dc:creator>psd60tech</dc:creator>
  <cp:lastModifiedBy>psd60tech</cp:lastModifiedBy>
  <cp:revision>2</cp:revision>
  <dcterms:created xsi:type="dcterms:W3CDTF">2017-05-08T21:33:00Z</dcterms:created>
  <dcterms:modified xsi:type="dcterms:W3CDTF">2017-05-08T21:33:58Z</dcterms:modified>
</cp:coreProperties>
</file>