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9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9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4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7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E05AC-B3EC-4F23-B253-36B4900B3180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F061-D018-43B4-A9DB-6C195DAF0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Week 32 Notes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Determine your tax bracket: </a:t>
            </a:r>
            <a:r>
              <a:rPr lang="en-US" sz="2400" dirty="0" smtClean="0"/>
              <a:t>Then calculate what you would be paying in taxes each year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783116"/>
              </p:ext>
            </p:extLst>
          </p:nvPr>
        </p:nvGraphicFramePr>
        <p:xfrm>
          <a:off x="990600" y="1524000"/>
          <a:ext cx="7238998" cy="5029200"/>
        </p:xfrm>
        <a:graphic>
          <a:graphicData uri="http://schemas.openxmlformats.org/drawingml/2006/table">
            <a:tbl>
              <a:tblPr/>
              <a:tblGrid>
                <a:gridCol w="1981200"/>
                <a:gridCol w="5257798"/>
              </a:tblGrid>
              <a:tr h="747251">
                <a:tc>
                  <a:txBody>
                    <a:bodyPr/>
                    <a:lstStyle/>
                    <a:p>
                      <a:r>
                        <a:rPr lang="en-US" sz="2400" dirty="0"/>
                        <a:t>10%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Up to $9,225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400" dirty="0"/>
                        <a:t>Tax rate: 15%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$9,226 to $37,450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400"/>
                        <a:t>Tax rate: 25%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$37,451 to $90,750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400"/>
                        <a:t>Tax rate: 28%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$90,751 to $189,300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400"/>
                        <a:t>Tax rate: 33%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$189,301 to $411,500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400"/>
                        <a:t>Tax rate: 35%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$411,501 to $413,200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694">
                <a:tc>
                  <a:txBody>
                    <a:bodyPr/>
                    <a:lstStyle/>
                    <a:p>
                      <a:r>
                        <a:rPr lang="en-US" sz="2400" dirty="0"/>
                        <a:t>Tax rate: 39.6%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filers: $413,201 or more</a:t>
                      </a:r>
                    </a:p>
                  </a:txBody>
                  <a:tcPr marL="36500" marR="36500" marT="18250" marB="18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5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Go to zillow.com and select Rentals and Pueblo, CO</a:t>
            </a:r>
          </a:p>
          <a:p>
            <a:r>
              <a:rPr lang="en-US" dirty="0" smtClean="0"/>
              <a:t>We are all going to be renting, just to keep it easy, so find a rental you can afford – this may mean you may need to live with roommates.</a:t>
            </a:r>
          </a:p>
          <a:p>
            <a:r>
              <a:rPr lang="en-US" dirty="0" smtClean="0"/>
              <a:t>If you do live with roommates, you will have to split utility costs amongst yourselves when we factor those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6930"/>
            <a:ext cx="3810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 costs:</a:t>
            </a:r>
          </a:p>
          <a:p>
            <a:pPr lvl="1"/>
            <a:r>
              <a:rPr lang="en-US" dirty="0" smtClean="0"/>
              <a:t>&lt; 500 square feet: $125</a:t>
            </a:r>
          </a:p>
          <a:p>
            <a:pPr lvl="1"/>
            <a:r>
              <a:rPr lang="en-US" dirty="0" smtClean="0"/>
              <a:t>500-1,000 </a:t>
            </a:r>
            <a:r>
              <a:rPr lang="en-US" dirty="0" err="1" smtClean="0"/>
              <a:t>sq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: $150</a:t>
            </a:r>
          </a:p>
          <a:p>
            <a:pPr lvl="1"/>
            <a:r>
              <a:rPr lang="en-US" dirty="0" smtClean="0"/>
              <a:t>1,000-1500 </a:t>
            </a:r>
            <a:r>
              <a:rPr lang="en-US" dirty="0" err="1" smtClean="0"/>
              <a:t>sq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: $175</a:t>
            </a:r>
          </a:p>
          <a:p>
            <a:pPr lvl="1"/>
            <a:r>
              <a:rPr lang="en-US" dirty="0" smtClean="0"/>
              <a:t>1500 +: $200</a:t>
            </a:r>
          </a:p>
        </p:txBody>
      </p:sp>
    </p:spTree>
    <p:extLst>
      <p:ext uri="{BB962C8B-B14F-4D97-AF65-F5344CB8AC3E}">
        <p14:creationId xmlns:p14="http://schemas.microsoft.com/office/powerpoint/2010/main" val="30639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Car Insurance</a:t>
            </a:r>
            <a:r>
              <a:rPr lang="en-US" sz="2800" dirty="0" smtClean="0"/>
              <a:t>: Calculate your age based on the level of education your job requires – if none, you are 18, just finished high school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xQSERUUExQTFRQXFRsVFhgXGBodFxgZIRccFhkWHx8aHCggGh8xHBcXIjEhJSkrLi4vHiAzODUtOCgtLisBCgoKDQ0OFw8PFywkHCQsLCwsLCwsNywsLDcsLCwsLCwsNywsLDQsLCwsLCwsLCwsLCw3NywsLCwuLCwsLCwsLP/AABEIANEA8gMBIgACEQEDEQH/xAAbAAACAwEBAQAAAAAAAAAAAAAABAMFBgIHAf/EAEUQAAIBAgMEBQcJCAICAwEBAAECAwQRABIhBRMiMQYUMkFRI1NhcpKT0jNCUmJxkbHR0wcVGENUY4GhsrMkNBaConMX/8QAFQEBAQAAAAAAAAAAAAAAAAAAAAH/xAAUEQEAAAAAAAAAAAAAAAAAAAAA/9oADAMBAAIRAxEAPwDyrbu2agVU4E84AmkAAkewGc6c8anpX0WraKjp6nrs8jSsiSRAuDDI8QlVCc5zGxtyHd44ztLRxzbX3czokTVjbxnYKoQSEvcnQcIP+bY9I2/0potoQ7Xpxkga4mikacFah4bIpQMAFJSNAApNwfRgPNZItpq0iHrwaFN5KpMt40tmzt9EW1ucS1tFtWGFJ5BWpE9srs0ljfs99xfuvz7segbd6Z0zbNSoDpJVVUdNTVUQZc4WF5GlZlvcBwcuvMEYe6c9JqZ4Kp6d6GRKrcZj1qU1HCyZT1d1KxldeRXQXOumA81g2Vth3EYj2hnJIAO9GoALdqwFgR948cKzptJKjqzGtFRewizSFzpfQA3Itrcd2PUttbTgrdt1STVaSQR0t6WM1JjppJTGhKs6NbUlr95tr2bYYrekFMNrKetU8Zl2N1aOoSTPFDUF2IOYkkWtoW15eOA8okptqLJHGwr1klJWNW3oZyujBQedu+3LEW2jtCkk3dS9VE9swDu4uPEG9iOeo8Dj2l9qxUkmyeuTpJmoaiEVGdymdjFaTeaNlIBUSDxvy1x5v+1TaCulHBH1MpAkgTq1S9RYMynKzyKCOzoLnQ91rYDRN0HLPHTR7Wqeuy0oqY43DiNgVJy5w5y9lvu5Y8+ybTyB7V+RghVvLZSHOWMg8jmIIHj3Y3fTz9oLQNAlCaQs1BFG9Siq9QnaDwiQE5RoDltcE352w8vTCKCTYIeoBpo6ZesIj3VZN2FVpFU81bK1iLixtgPPq/Z21oJI4pFrlklBMS3kJe3MLYm5HeOYuL4+Ls/a5KgR7Ru4LIMs/EBzI8RqPvHjj1OTbsCVdDGstAIBXPUF4615mF4pAWfejyYYsDbNbN9t8Vx6YP1f/wB05z0g18txdVtm8biG49XAYWipql6SaU1FcJ450gWLJOUJJCkNJfLG1yBlax+/RSpptpxicuatRT5RPd38nn7Gbi0vcY9M2/t2mWLabLNC19p08yqjoWdVMLMygHiGjaj04OmlfSGm2w8dbSytWimkijRxnAjKhgQfnaE5RrYa4DzaSg2uou0e0hxBNVn7RtlX7TcWHpHjjmno9qvUdWUV2/AzGMmQOF+kQxFhqNTpqPHHrW3+l46ztnJWrk6jGKbLMMufdnNu7N27k9nXCtJtve1NMd9RSxybHpoa0T1IRmJZ95ZxrvFuSwOuvjYgPH63aFZDI0Us1SkiMVZWkcEEcxzxrDsGsk2ZS1dNLXzzTPKHjjMjhFRiubhue4c/HCfS7o1TqlXWQVJaAVnV4AQXaVsokkOcnVRduKxvYa63xs+hu1I/3bsyNdpQUjwVTzzo0pQtEJWJQ25khhZGsGBJ7sB5uI9pZI5L1mSSXcxtnks0lyN2Ne1cEW9GOHkr1qRTNJUrOXWPI0jghmICg6+kY9b6HdIaarqNpM6nqsFUNqRPkNgyaM31S2UMBzN29OMD+z+uin20KuskijRXkq3MjAAvqyKpY6kOykDnw4CT9omwqrZbxAV806Sh7OGdbOj5HS2duRt34o6un2pFGZJV2hHGAGLvvlUBjlUknQXOgxv5+ldFWUUM7KlO1JtNKhoHmEskkTyB5mUMFY3dySADbKfHTR7dr16jtKoaqStp2rKWZFRiwSLfxEwkHhVrC2UdwBNr4DyDaVHtSnhSabrscT2yuzSAai4B10uOV7Xx92VQ7VqomlpxWyxpcMyM5FwLkDXiNiNBc6jHov7SekMD0lYaeSikSqaFiRVytUHKylTuHUrGRaxsRpbwsI/2QNRQwU87TwLOKiQTCepaPcqUKKY4swVy1kuxB7/DQPOdnxbTnUNCK+VWJAZN8ykjtAEaaXxzQDaUzukfXpGj+VCb1mj1scwGqnQ6HwOPRE6RLDQwLDVLGx22zSCOUA7nOxu2U/J8tTwnTFntXbUMv7xhp9owUkxr46kTbzKssIhjUqrpqxDKzZV1J07zgMP0t2RUU21l2fBV1D52hRGkkYcUgW17HldsHTSjWiJhi2nVz1SSCOSIpKg5EllYtqL2Ftb5hbHf7TauOr25np6iII5gCziQBEOVRnLA8OU6nvFsbHaO3IYoqOTak9DVVkNZGySUpDuIBYlpCoF7G5AtrZe++A84qtkbYjaJXSvDS33a3kzMQuYgAG97Amx10OEJ5NoJGZXasWMSGIuzShRIL3juT2hY6c9Dj1fpPtaNykNPU7PjSXaC1IqFrXkkjIBczskoyxcK2yhrXIUDXFD+2XbFPWwwTUs8e7SWaN6cMgfOZCeshRqwe183pHeTgLvYVXIaWAmRyTDGSSxuTkGvPBiHo/8A+pT/AP8AGP8A4DBgLCf9hSTs0xrWXekyW3INsxzWvvNeeI/4fU/rn9yP1Mey0HyUfqL+AwvtzaXVoWlylyCqqgNi7s4jRATyJZgMB5F/D6n9c/uR+pg/h9T+uf3I/Ux6fD0tpW3IzkGaNJF4HygOhkQM4XIpyqxsSDYE4f2TtaKpUtExIUgG6spF1DjRwDYqwINrG+A8dqP2BIqM3XnOVSbbkdwv5zFrsL9jD0cwmp9ovHIAVDdXRtCLEWdyOXox6ntD5KT1G/4nDGA8n6QfselrpBJVbTklcLlBMCAAeAVXCj/AxTn9gkOYJ+8DnIzBd0uYqCAWtvL2uQL+nHuGMXtfo9UzVxnDKkdhT8NxNuWhcNIsgcZLSy5soXMd0pzDlgMP/D6n9c/uR+pg/h9T+uf3I/UxsotjbQYwPJKykszzrHKxCPnjCFbsqtHu4yCvK7McpLEj4mxq9RTBXa6FXldqiRiWMlpEZS+RkEdrCza37JF2DHfw+p/XP7kfqYP4fU/rn9yP1MXuzKCumiYJJUWV4xITPLmkPV23jxu5Q23zq2UFV0tplyY9KplIRQxuwUAk95tqdNMB4x/D6n9c/uR+piOL9gaFnHXn4SB8iNeEN5z049wwrS9uX1x/1rgPHf4fU/rn9yP1MH8P0f8AXP7kfqY9sxV9J4ZZKSaOD5WRN2puBlznIZNSOyGLW5nLYXOA8q//AMIV0Vf3jI0YuUG6uozWuVG8sL2HLnjj+H1P65/cj9TGz2XsathMMQOWFZJFYq9kWJZesU+RMxNiG3LDnlXXSxMOxdnbSG7M7ykoWaQZ1RJHEQtxLLIxjaTXsx2t2FBIwFNF+x6VaRqNdpyLTvJvXQQLxNZRqc9yOEHLe19cVf8AD6n9c/uR+pi5rZNoxJaVplzvIKdFlUShmSnKX8s7SKG60tszG7A2AsU1nRymrFqag1LsYyz7vRd2VMpMWU74kFY7KRu0BPexGYh55H+wBFIIrmuCCPIDmNe+TF50m/Z1V1kSx1O1ZJI84OUU0SAtyzHdsM3+b49OwvWcl9dfxwHjf8Pqf1z+5H6mD+H1P65/cj9THtmDAeITfsEiQXbaBUXtdolAv4ayY6f9gEYBJr2AAuSYRYDx+Ux6f0ooHlalZIhMIqhpHQlRdTTTQ/P0PFKv+L4oIuj1ckQhzAoKcxWD+SymlaPchWAJYTlWEhA4FtpywGOi/YFEwuu0CwvbSFTr4aSY6/h9T+uf3I/UxtqDZNbFLGFAWMTGRyJDxKxAZSoYL2bEHKxvfs24tH0ap5Y6SFahmecRrvizZjvMoz6jS2a9rd2A8m/h9T+uf3I/Uwfw+p/XP7kfqY9sGDAeVwdFxAqw7wtugI82W18oy3tm05Y+Y0df8rJ67ficGA1dB8lH6i/gMQbW2TFUqqTKHRXEmQ2KMQDYMDowub28QPDHyiSTdpZ0tkX5h8B9fE+SX6cfsH9TAZn/AOEoJYchy08ZBaMljnsksapbRQAs1r68KgW0BF7sTY0dJHu4r5b99rgAAAXABOg5m58TjmXaKqm8aopljDZc5sEzXy5bmW176W8cN5Jfpx+7P6mANofJSeo3/E4YwhXpJupOOPsN8w/RP18T5Jfpx+wf1MAxjGbeNSlbLLHvjGsFMq5Yy4UPUSCodFA45BGqGwudQbNoMavJL9OP2D+phXrwzvHv4M8ah5Fy6opvZm8poOE6nwwFV0erKt2ZqgFVWnjYJuiuaRgxY3Ot7KvAL5SxBvpjKbFG0Yo4LrUySQQOiiQvaaV6V6m8hPNQ+6iDMRZgy3vjeybTRYhM1TTCFgCshsI2BFwQxlsdPTj5+9EzOnWaXPGm8kXTMiWvnYb26rYg3OmuAy0O19okIwDlQcxHV5QzrvoEKPvIYyjZZJzwryVWubNff4qZNqIsInappRAQCJTYRkE2Bz73LqdOeG4Wd1DLJEysAVIQkEEXBBEmot34BvCtL25fXH/WuOskv04/YP6mFqVJM8vHH2x8w+bX6+Ascef7G2hWw7pCskm8kzszpIS5eqaOUZs1oBHCBIAdCCABocbjJL9OP3Z/UwvW1RhTPLNCiXALMpAuSFAuZPEgYChSqqpNkLPKWFRkSpKxIyMMrLMYctyxJClCPnXItrbFNs2urUaQvv8AyZjuzpJIoWpdZ5CEU8e6Hkx9AHwBGNnFtFWmaBaimMyjM0QF5FXQ5iokzAcS6kd48cQPt2ELI5rKMLE2SViVyxve2RjvbK19LHXAZ39+7Rbd8CRlsisGgkOQtSSTs/ygsN5Gq5Tyz2JJtjj/AOS173KxKlzAMrQykqHlp1MgOgcZZZiRcWsORRr6yLaCtJulqKcyFBKEAu+7Ogky7y+XUcXLH2l2gJHeOOop3kjNpEUXZD4MBJdeR54D70dqpJKdWmFpAzo3CVBySNGHCkmwIUNa554arOS+uv44Mkv04/dn9TEFWkll44+2vzD4+vgH8Zrprf8A8S4qDF1ny3VxMXydXmtfq/Hl3m79F7Xxe5Jfpx+wf1MGSX6cfuz+pgPO0pq6SWmWQ1agblnNiRpBWuuc6xlgwpw1ubFb3OS0dPX7Sp6aOONJCy0O8G8ild5JTTPKwYrEQsonyLlkdSRcWZmBG/qardsivNCrSNkjBUgu1i2UeU1NgTiSGVnzZJYWynK2VSbMNSptJodRp6cBj9o7U2kkksaKWyR3RtxIRIN0rbwZIymbfFl3ZkByg6XsSwNqVwOUpIxXrIj8iwE8iSMIVkYAiFCgU5+EMTcEWsb+baiJbNU0q5nMa3sLuCFKC8urZiBbncgYlpqveM6pPA7RnLIqi5RueVgJLqfQcAn0QrJ5YWaovfPZbxyI2XKpIYSRR65y4BVbWtqTc4vcL5Jfpx+7P6mDJL9OP3Z/UwGVr/lZPXb8TgxHWht49yO23cfE+nH3Aa6g+Sj9RfwGJjhKipF3aav2F/mP4D62JjSL4ye8k+LAYyt6JVBiCxMiOlRVyR5XZBHvncwzAqlyyBrGPRSGcEkc90o0F9TjMVO34lpmqVirJI0aRXCsVdTGxVrrJKp7SkAC5OmmL9aRSAfKD0GR7j/9YD7tD5KT1G/4nDGEK+kXdSaydhv5j/RP1sT9TXxk95J8WAYxitp9HJ5ZKpUCpDKYpcpkJEsiyxu2oTNDmjiKMBmHErAXDX1vU18ZPeSfFiu2zVxUwjzb5mlkEUaK75mYgsQLtYWRHbUi9rDUgEKGr2FWS08UTFc8L5xIZnEhzRzJlWXIzcCyRLnZbyBXuBfH2q6MVD5R/wCOoipBAmUtkdw0L6JktTxkwspCl7qV+iMXtJWwyTyQIZS0Vs53jZQSAcur5ibMNQCvMXuLYr4+kMLKzKlS1p2p0CygmWRS+YKBMbWEbtx5TbuwEP7lqOrPEY4mLSvUDLUyxZJHnkmsHSPNZc0evzjmuAOen2dE6RRrI+8kCKHe1s7BQGa3dc3NsVNHtamlkijjeVjLB1lCGly7vhsSc2htIpy87HFt1NfGT3knxYBjCtL25fXH/WuOupr4ye8k+LC1LSLnl1ftj+Y/m1+tgLHFB0y2dJNAu5UGZHDxNnybp8rR7zVGVwA5ujCxUt32xb9TXxk95J8WDqa+MnvJPiwFBHs+piqpJo1XJIFV03zsJXLRJvyrjLDkiR+FCc1xfUDCtZsKokapcpHmkaLdAVMqsm73lpN4sQYC7giEAqOM3OYjDEnSKARGULUMhm3Edpcu9bUEqZJVUDMjjiIPD6RezraiOIxB9+DK4jWzSEBjyDENZdTbn9l8BRw9H6qOoMoMMpz9YDMzIzymjjpDGwEZCpdDJmBPzRl0vi12Js2WKedzZIXOZYxK8gLl3Z5eNRus2ZfJrdb3P2xS7ZgDVCKJ5GpwjSBZGAs5cCzSSKhsY3B10II56YtKJEljSRTKFdQ4zPIrWIuLgtcGx5HAPYXrOS+uv44Opr4ye8k+LEFXSLZdZO2v8x/H1sA/gwv1NfGT3knxYOpr4ye8k+LAU+3tnSvU0ssKgMjFHkL9mEsryIUKkOG3YAIIKtkPK+IaXZM8TVSxZEFTUvIJFteFOqRxK4UizPvYxw8rG5Pdh2tq4454YLTNJLmYBXeyotg0hu3LM6LYXPFe1gSPuz6uKffZN/eGQxOGaRWzBFksAzDmrrY+nAZN+hNSMoV4CqtMNAyDI8kDgMLNvUtC+aMkZrjXvxf9GdhSwTSPJu8uUxoUJLODPLPne6gBvKgWBOuY31tjmLpBTtuxaoEkkjRLGZOK6squ2be5CoLrqrHU2F20xZbPnimeZF3wMMm7fM0q8WVXFrtqMrA378Ba4ML9TXxk95J8WDqa+MnvJPiwGVr/AJWT12/E4McVsQEj8+23zj4n04MBp6KtjEaAyJ2F+cPAenE3Xo/OR+0Pzx9oPko/UX8BiY4DPLsqDIIzOCnWmq2BZOJjK04Q/VEhU+PAL31vddej85H7Q/PGM2l0wqI4M+SEOJKtX0d1CwMy5rZlITh4pNctxwm+m5Q3AOnLu5YBKvrY91J5ROw3zh9E+nE/Xo/OR+0PzwbQ+Sk9Rv8AicMYBfr0fnI/aH54quk9LHV07Qb9ED2DHybcPfbODZu9WGoYKe6xvcUnS3aUtPAJIwMocGZypcRRAFnkyKQzjhCkLqA2bXLYhXnYkSzmeOpyOWJFzGQodojMAbZiWWAC7E2LE62UAl2DCztKasicujrIDCCmRZEUBcuU8M0oJYEnNz0Fptn9IzJWyQsAkQziI5b7wput42fPZbGUAIU1FiGOqhHaXSuWm60sphLRlBBdWjBDrIwL8b3QCJrOCuYqy5VNrgxszozRU88U0UhUxRGILv2KMCkUYYqWy3CQoNAAdCblVI0fXo/OR+0PzxVbK208s6LaPdvSpUKykkkkgH0W105/b3YvcAv16PzkftD88LUtbHnl8onbHzh5tfTixwrS9uX1x/1rgOuvR+cj9ofng69H5yP2h+eGMGAyT7BjYVQNWB1lhvCoh1TIUsVKlS5zG72uQEB0XD3U42VVeoBCTpLGMycCoAFj8SOG5J1ux7rAU1f0xkggqWlCLUJIRHC4ZVVcjMjM4JEissTsGW1zwaMMM9IulMkO4MO6YSRNM5IZgFBhFzlYbtLTXMnFl04TgO16N0yNM0VQY9+io4MglWweRzZZi66mZja1hbQate9oJIYokjWVSERUBaQFiFAUEkm5OmpxkD0xqC0ihI770JGBG5YjfywlkG9AqBaK5IMeUXNjoMa7o/XGopYJjlvJEkhyXy3Kg6X1tr34Bjr0fnI/aH54gq62Oy+UTtr84eP24fwvWcl9dfxwB16PzkftD88HXo/OR+0PzwxgwFDtqkjqJIGM6KsUolsMmYldRlbtJqADY8Sl1PPHMdGiPI0dUE3s7TyaxkkmnWnVRfQAFEf0lQORIxJtzacsM9MoCrA75ZJCCwzkqkUOhGTMz6Obi6hfnDHGz9vHLWNPkQU07R8GY3UQRz3sdS1pCLAa2wFZJ0VpmAvUm95M5DRDMskkcjoAFtGLwpYqARxG+YlsXtEkMck8glUmZ1dgWWwKxJFYei0YOveTjNwdLp5EjlUQiIVDQzui74R8caxKbTIbneEF1DgEA5ba4vtlbQlarqYJTHaMRvHZGRsrmQC4LsHHBbOMtyGGUWBIWfXo/OR+0Pzwdej85H7Q/PDGDAYqtmUyPYjtt3jxODHdf8rJ67ficGA0lFO27TybngXvTwH18Tb9vNSfenx4+0HyUfqL+AxMcBUzbMhdcrUisudpLFYiM7El31bmSxue+5w/v281J96fHjB7Uat6md3JO0q1FVHGDnWV23jrTPeOOxUWBIYLGQbsbDX0JL2F+dtftwCVfO26k8k/YbvT6J+vifrDeak+9PjwbQ+Sk9Rv+JwxgF+sN5qT70+PCe1KOOpQJNTmRQwYBt2Rcf8A3+0HxBIOhxaYzXT6oeOmV0dhkkVmRMwaYAHLCrIrFGL5CDazEBTo2Adm2XC7lzS8bFGZgIwzFGVlzEPcgGNNDzygchiSmoYow6x0oQSEmQKsQzkixLWbXTTXFEu1549osZ4546Yx5I/k2jLGWGONuBy+dmkYWIGmXTRjhCslmzVLRvUmFZo2y3qQZAVlDxRsEaVXz7tiqDJZVUWzPgNlGgVgwgYME3YI3dwl75e3yv3Ym6w3mpPvT48ZjYVHOamEzPPvI6RGqvKSbl52QRhVTNuhbdyswVebIe/XX4BfrDeak+9PjwtSztnl8m/bHenm1+vixwrS9uX1x/1rgOusN5qT70+PB1hvNSfenx4Yxm+nk7x0wdHZcsgZkUPmmADWhVkVmRi+Qg21IC/OwDtNs2KMSqlKQsxJlUCOz3XKQRn5W7uWp8Tjg7JgJu1IGbOZLsImOchRmuW00jjH2IvgMV37w3dezs04i3IVwRIYxM0sUca2YZQ5LkLuufEW5LimMsymUFqpoTVK0s6Gpzbtt+26jRiSmR9wpaKwKsOVjgNUdkU5z/8Ahp5Rgz8EPEwYuGPFqczM1/Ek8zh+F8ihVhZVUAKBuwABoAAH0Fu7GP2PtWQTRGc1KyR0StWKVlZGmMaNkjRVK5ls5Yp3sF4tQlp0bLirqlYyyLcOJGM4RbySeQVJCUBVQvFHa4IuBpcL/rDeak+9PjxBVztZfJv21708fXw/hes5L66/jgDrDeak+9PjwdYbzUn3p8eGMGAq6ujSWSOSSnZnibNGx3d1NrfT9N7eIB5gYOppnEnV2DiQy3G7HlDHuTIePVt3w3Pdpis6TTulXRkM5UyFDCmYFmayiW4Uq4RN4WjYgZSzc0GMrTz1rQuWap4d2zLedXkYrUAxgqhaOXPuGZIxurKoBAZsBu5NnxMyu1ICyuZFYrESrkglgS2huAb+gYkoqVISxipt2XOZyoiBY+Js2p1PPGaodpVkddGKqOcQilZWKKjxNIDTjegRs0gYs8q2IGmUgWDkWPRYv1iqDGWRc4dZWMwTiklO4VJSVUooQFo7BgVuARgL7rDeak+9PjwdYbzUn3p8eGMGAxVa53j8JHG3h4n04Md1/wArJ67ficGA0lCsm7SzJ2F+YfAfXxNlk+nH7B+PH2g+Sj9RfwGJZOR0vpy8fRgK59oqFDmppghbKGNspb6IO8sTodMN5JPpx+wfjxi02FUtEzblYqp6gzArIu5ibdJCpy2O8QRoFIIuxzHhzDLvBgEK9JN1Jxp2G+Yfon6+J8kn04/YPx4NofJSeo3/ABOGMAvkk+nH7B+PEVSzIt5JIlW4F2QgXLALzk55iAPTbDuM7052c81ON0heZJA8Wq5VfKyBnVwVePjIYWvlJK8QGAtFkLMVEsJZbFlCkst+RI3lxj7NOUUs8sKquhLLYD0EmTTmMUZp51rWnNMpyoIISjqLq8kRmkfv+aCBY2EZ1JewQ2j0Wl8tuVEYbaAqkMZRXC9TWB2TMpQOZM98wN1LHmQcBrgXOgkiva/YPLx+U5Y6ySfTj9g/Hih6P7AanlicpCuWhjgkMYsDIuUWF+IqALAnutjTYBfJJ9OP2D8eFqVZM8vGnbHzD5tfr4scK0vbl9cf9a4DrJJ9OP2D8ePjRyHm0fuz8eGcGAREpbN5WE5GytwnhawYA+U0NmU/5GOpZWW2aWFcxyrdSMzdyi8mp9GMj/8AGZGp6yAQoEaQPTrJkLByTI75wNVu91LXcHPc2th3pJsWWsYEIYypeBXzrYwsYXkkKlCQ+aIhQpB4QSwzaBdy14UMWqKdQhCuToFJ5A3k0PoOJ4Wd1DLJEykXBVSQR4giTXGWi6NzRGqaGwMimODOUYqXnklaZsqC4UyllVizaG5u2NZs+jSGJIoxlSNFRB4KoygfcMAZJPpx+wfjxBVrJZeNO2vzD4+vh/C9ZyX11/HAGST6cfsH48GST6cfsH48MYMAsY5PpR6cvJn48RwzMyhllhKt2SFJB+zymvI4l2jTiSGRCCwdGQgMVJBUi2Yarz592Mps/YMpioS8aB6epZwWEYkSApKoBKKFzm8ebKADbvtgNLHUFs2WaE5DZ7LfKedj5TT/ADiYLJ9OP2D8ePP16GVZiqI88Sh41QBwZA6q9RJuRlZCkWaWMjMWbRw2ZTrv9mxMkMayFS6ooYqLLmCgGwJNhf0n7cB9ySfTj9g/HgySfTj9g/HhjBgMVXBt49yO23d6T6cGO6/5WT12/E4MBpKKkUxpq/YX+Y/gPrYmNIvjJ7x/ixDRVsYjQGROwvzh4D04latjsbSxg+sPzwFINuQXygVJffbgpeTOH3Ym5Fhpu2Vr37wOemLzqi+MnvH+LGUk6ORNDJE1TDlllMsmVEAUlVHkRn8i10z5+I52ZuZ01fXovOR+0PzwEFfSLupNX7DfzH+ifrYn6mvjJ7x/ixBX1se6k8pH2G+cPon04n69F5yP2h+eAOpr4ye8f4sI7WqYqdVL74l3EaKjSs7MQWICg3NlVmPoU4e69F5yP2h+eKfpVTJV05hWaBcxF2azFR3snEMkg7Sv3MBgHIKiF5pIVaXeRKjOC0wAD5ghBJAYHIw4SbWOK+Pb1MyyMvWGEaCQ2MuqFnXOOLUXik9OnLUXklpwJnmjqI1eSOniNypskUsjseerMszLy0Njipi6LwolQq1EJFRYOGRGVhnkcuwzWeYmT5U/QTTTULij2tTSzCJHlLEXBzShSd2kuS5Pa3ciNl52PoNrbqa+MnvH+LGfoNiwxVG96zmXNvArMpO93CUxkLXubxxjS3aZjfUAaDr0XnI/aH54A6mvjJ7x/iwtS0i55dX7Y/mP5tfrYZ69F5yP2h+eFqWtjzy+Uj7Y+cPNr6cAz1NfGT3j/Fg6mvjJ7x/iwdei85H7Q/PB16LzkftD88BSfvym3TzE1G6STd57TlW1ylltclM1xm5aE8rEt7Zq46ZQ7rUMveUZ2tqAAePvLAADnipXYiFKtGqIR1lgfJhVVbalyuaxkJJzNcZrLpph+pgErKZaiMotQJxGMlrKtokJ56SAS355gBewwHX70p8kz55ckBKu+aUgsCVZFsbuwYZbKDxaC50xYUiRyxpIjSFXUOpzyC6kXBsWuNDjMQdE6UGQmcWYkrkcRsPKSTDM0bAykNM1i3IAd92Og2OIqenihEysIo1jDM4ucqhbm5PhgHOpr4ye8f4sQVdItl1ftr/Mfx9bE/XovOR+0PzxBV1sdl8pH21+cPH7cBP1NfGT3j/Fg6mvjJ7x/iwdei85H7Q/PB16LzkftD88AdUXxk94/wAWKiTbFMu/JaYJAQjveYoXJy7tCDxvmKrlW5uwAudMW/XovOR+0Pzxl6/YEU0s7tPAokMLKEVRdopVlVpRmtNqirfQ5Sw8CAt4q2FpUiG+3jIJCuaTgQ3ylzmstypAF7mx8CcWPVF8ZPeP8WMpQ9FqaKaGRZ08nlNrR3LLvQuVr3jS07jINLBQLDNm1fXovOR+0PzwB1NfGT3j/Fg6mvjJ7x/iwdei85H7Q/PB16LzkftD88Bkq6Lyj6ntt3nxPpwYK2ZTI5DDtt3jxODAa6g+Sj9RfwGJJpAqlmICqCSTyAGpJwpQ1S7tNH7C/MfwH1cTdbXwf3b/AA4DGU3TwzxSTRCERRVGSSQEzKkG4SVZXEZBU3fKw1ClX55Tjd4p59nUzli0THM+8a6SWZ8qpdhazcMaCx04Rix62vg/u3+HAfNofJSeo3/E4YwhX1a7qTR+w38t/on6uGOtr4P7t/hwE+M2+3ZhLVx7uMNFHnhR2dTKoF2lzhCuW5y2XMVIGa2cWvetr4P7t/hwglFAJJJMkhaRcj3WQjLrcAEcN762tew8MAhtvpI8NNTzKlzMRcBWcreB5tETjk7FrLyBLHRThCXpfMm8Z0jA3AmgRcz75ckBkdJFOVwrzFQgUM9lt2sW8ux6Vu1Ex0QC6SXUIrIgUgXAyvIPTnbxx22y6UliYLlk3ZvHIbJw8C6cAuiGy21VT3DAJx7emeh38cYaQStGQEY2VJmjZzHcOrZVJMd8wOmpxe7OqRLFHIrK6uiuGW4VgVDBhfUA3uL4rP3PSZSu5YAgBrJKCwzO+pAu12kkJvzLG974sop0UBVVwoFgBG4AA0AAy6DANYVpe3L64/61x31tfB/dv8OFaWqXPLo/bH8t/Nr9XAWOKbpTtR6aESImYZwJGIYrFHYlpGCAsV0C3A4c2Y6KcWXW18H92/w4S2rTQ1Me7lWRkuCQFkF7dxsNQRcEHQgkHngOKLazvWTU7IgVIYpkdXLF1kaRdRlAWxiPItcEG/cKip2/VJLMgSKRI3jj3iRyERMyvIwdVZmaybi5W2swOgBxcVdFBISWje7CNWISQXWOQyxobL2QxOnfcjlj7LR07RvG0TFHYu6mOSzkm7ZtOIHwOltOWAr9jdIZJ5KcZECT0oqSoLbyEFUK59MtmZnUcichIvZsrWx9qSSVE8UoVChuiZGDGPOyLJmLFXBy3sLFe/mMEuyaVndzE5aRcsnDLZgFygEcuQty0wzSwQRu7pGweS2dskhY2JIFyL2BZiByFz44CywvWcl9dfxx962vg/u3+HC9ZVLZdH7a/wAt/H1cA/gxB1tfB/dv8ODra+D+7f4cBPjJ13SqSF6hWiGZHiSCM5w0u8kWFZc2XKULuL5MxUDUXYDGl62vg/u3+HFZJsumZpGaJ2MuXNmSQ9ls4K3HAc1m4bagHmMBX0PS0STxR2GQqoeTI4BlYSgQgfyyDC1yxOtl5kHGqxTxbNpVdHWCzxqFQiJ7qAGA+b3B3sTqM7fSN7Hra+D+7f4cBPgxB1tfB/dv8ODra+D+7f4cBlK/5WT12/E4McV0o3j9rtt80+J9GDAa6g+Sj9RfwGJZWsCdBYXueX+cJ0W83aWyWyL4+AxN5T+3/vAecx9IZVpFZqwSOlRkd45oD1u0KEpSnq+WXiccGUHOGXPpfHp2EnmZebQjW2pI1te322xL5T+3/vAG0PkpPUb/AInDGEK/ebqTsdhvH6JxP5T+3/vAMYzXT3aLU9MsizCICQF7MiyuoVnMcW8BRpCVHCRxAMNCbi98p/b/AN4ikDPwnctbKxU3Ntbq1vtW4PiPRgKuDajJW1CyyWhWnpZEBUDI0ss8RFwMxJMcYse/lbGal25WLBtB98D1eLOJAImRZg828hQqLZQiw3D3dbm+pxuZkYjjEJAIPEDa4IKnXvBsR6bYN818uaLN9G5v48ueAz9Lt2RtqyU7aIt0SMMubKIY5esMpTMULO0YcOFBAGUkkjW4TaVgMxaIDlck2525/bjtTIRcGMj/ADgGcK0vbl9cf9a468p/b/3hal3meXsdsePm1wFjgwv5T+3/ALxw8rjm0Q5cye82H3nTAYxduzdWrmWoDSwy5i6GOSAKTZY0IXhNlGdHuyknXiBxN016RvFNEkEwX5RZOzfeBqfKozKd42WYkQrZmBNmBAxrUicEkCIFjdrA6mwFz4mwAv6BjhLqDbcgAkta44jqSfTr3+OAxO0ekVTvK1WlWlVFp3i3xSEKpmnRhvHjcFnSFSLqbXIHInG42NUbynhciQF4kciQASC6g2cAABtdQBzvg3jZst4s3O1ze32Y+pK5JAaIkcwCbj7fDAN4XrOS+uv44PKf2/8AeIKveWXsdtfHxwD+DC/lP7f+8HlP7f8AvAMYxMu2rTV6y1TARIJQadomEMam+QqUZkmJuCrZgwsVsQQNd5T+3/vENiGY+RDWBc99hfLm9Hatf04Ci2VNUxz0UM8pYyUszzKQl96rQntKovbeldAAbAkXxq8LDef2/wDePvlP7f8AvAMYML+U/t/7weU/t/7wGVr/AJWT12/E4McV2bePy7bePicGA11B8lH6i/gMd1CkqwU2YghT4G2h+/ClFTtu08o44F7k8B9TE/V287J9yfBgPPqTo1VLSpHumMqSB4i3VWVZd0qSyzaeURnMhzAGUgkkgkW9JxmpOktOAx38xCzvTN5MDyiRPMw1jFxkjYhhoe44uYELqrCWSzAMNE5EXHzMBJtD5KT1G/4nDGK+vp23UnlZOw3cn0T9TDHV287J9yfBgGMY79zFqmvG4Jjmh4mlWMl3tlWNHBzNFZSSknZJFtDYanq7edk+5PgxW/vJM8qiSoYwgZykWYXPzFKxHM40uouRcXwFNtbZcs1LFDuWZ4EjyhjHupJDA8TK4fQoucEsMxvYgHKRiGu6LSsGygZ4qNKeOXhEs7kKJ3J7iY40RS3Is/dzvX2rGKdagS1DxMLgpFmYCxNyqxZltY3uBY6HEEPSGFg5E1SFjRXdjAQozIkipcw6uVlj8mOLW1r4CsbZs7UPVpKeQ5WzxbvqgIG+doUZG8ldFWItZSpJ0zWONZsuN1hjWTJvBGofILJmCgNlHct72HhhGPaMZgao6xIIlzZiVUFSpKupUx5gwZSMtr3FsOUw3iK6TSFWUMpsmoIuDqngcA5hWl7cvrj/AK1x11dvOyfcnwYVpads8vlZO2O5PNr9TAWWM3092e01MAkTSusisiBY3jLWKrvUlIV4rtxDtDtLYqCLzq7edk+5PgwltWrWnVWkll4mCKqorOzG5sqrGWayhmNhoFJ7sBXrSSQ109QIcwlp6WLgI4pBNMHPiAqSRkkjkPRjJjonVjeHdt8qhBUwFwA9Ux3YfycqeXS3WLvxSHmFtu0rEM5g30wlCFwGjAVlBUMVYxZXsXQHKTbMMQPtmILKwmnYQybuUJCXZWyCS1lhJIysDcXGvPAUmw9kT00iOIDdKRI5RmiKPIsUSKsLsTMoGRgd4wHfYk3xa9HtnSRVNS27ZInbMN5uS7SGR2dlMXFu7MthISw8AMT022IZJRElTIzEXBCjIeBZcofd5C27dXy3vlN7WwzS1CyO6JNKxjOVjkXJm5FQxjysQRYgE25G2As8L1nJfXX8cHV287J9yfBherp2svlZO2vcnj6mAsMGF+rt52T7k+DB1dvOyfcnwYBg4wtXsJnnrLQy5HaKbMRCXkkSVXWNWLDPDZNUlIy3IXQgDS1dYscsUTTTGSUnKqorEAc3a0fClyq5jpdlHfhWbbUSxvJvqkxoxVmSBmW4BLEFYTmUZTdhcAi176YBDYnR6SGWiZlUmKmnjlZSLKXeJ0iXQEoLOosALKOWmNdimptpxSTGFKiQuBfsDKdFYgPu8rEB0JANwD9uPuz9oxzuyRzyllF9UABGZkzKWjAcZlYXF+7xFwuMGF+rt52T7k+DB1dvOyfcnwYDK1/ysnrt+JwY4rYzvH4ieNvDxPowYDXUHyUfqL+AxK97G3Pu+3FNUV1MkjRmNbqoOiqdbrdbc7gOh8LN6Db5+8qSxORdCo+TAvmUsvMW1CnAUCfs/cKg60zWVM2ZL5pBT1MDyCzDKG6yDl1tktfXTa0cOSNEvfKoW/jYWviq69TBcxjULxG+QclZlv8A/km3Ow8dMEFfTNbyagkgG6LwkgEAkaDQjv1JsLnTAWe0PkpPUb/icMYo22hSZzHkQsGKFd2Oet+7Xst9uUgXItjuGspnBIjX5vzBclioUegkuvO3P0GwXOM2+wJt/UyK9OqzRhAm6cq5uAzTLvQJGyLkDKV0Y3BygYaWtpjIIxGpYlhog5rYkfdm9kjna8LbVpdbRqxtcAIt24C/fa2g5nTARJ0dl6r1RpVMISKI8Bu8anyym7cIZfJgXbKutyTgrOjBkqJZiYBnhaIKISMxOQq8xEgMxUxjLbIVBax10airqZyoSNWzHmEFgCjSKde4hD9h0NjpjrZ9XTylVEShmTPbIugBynXlowK/aL8tcAhF0TtBuDM2TMZbqCHM7SSSPISWbMmaRbIQSCoOYnXF5sei3EEURYvu41jzHm2VQt/9Yr0qojb/AMdQStwCq3JvYre2TQani/PHMFfCxyiAZuIAZUuWUKzjW1tHFr25G9rYC+wrS9uX1x/1rirO0IAhcwqAAp7K8iVB5Duzj7dbY+mvpQzARrYXzNkFgQFsDYd4YePh3YC9xTdK9kvVQbuMxq2YEO6sSnMbxCjqUkF7qwPdbvuOaGup5SoESgsOG6LY2uWGneLd/wDi+OqmtpowS0agDNruweywjbkL9shftN+WuAXfYs4qWqElizFFhA3ZBKbxGZpGzkSOFVwllUAu1+ekW0+jkzrVCGdYzVTpI5MbG0YgjheIFZFILCLtgggMbWNmDX7wprkbsXUkEbsaHUW+9SB9mOTtOlv8mtiQA2RbEnsi/p8Tp42wC56MNvhOrwpIqcAWJsgm3QhMzLvbNwDKoGUhdCzWFpNgdGBSzyyhwQ5kIATKx3kzTsZGzHeEFyqmwstxrfEx2jS2J3Y0XNcx2FtR3jndWFueh0sCcdw1tK5ICpwrmJyCwABJ7vQwPgQRz0wFzhes5L66/jiom2rSqpO7BIDmwjGpRczgHloP8HuvieqqKdL3iU5SfmC1wQD3dxZRf0/bYLjBihj2nTFAxjRRbNqg5XseQ1Itra9tPEXljq6Ylhu1upKkbsdoMqlRpa4Z0F+WvPnYOdubHeaankRo03UmZmytvstwxRHDWCtkCMrAgg30KjFHF0GkjgkhhqI0Egjia8LWaFM9w9pQWlcOFeUEEqoACnUXcm0aRTZkUHX+WNbMUPd3Mrj/AOpPLXH019LcDdrcnKBkFycua33XF+V+/UXBcdG2FSahXjR8tkVY2yByI1kkYGWzMVjCrly2B1z2Fjo10ZNJNPJvA29JNghW95ZJcz3chn8rluAosOXIBmGupWtZF7QXVAACe435dw15k2F8Qz7VpVLARqzK4RlCAEG+XvAFr37/AJrd4tgNBgxRTVsICEU4IcP8waMt+Dl2iQQPHuviN9pQD+SptmGij5ibyTmAdAbWIBJvy54Curz5WT12/E4ManqMXm4/ZX8sGAq6+scS5BTbxASb5T2sqkPfLl1uy6XPjblhZawkkNRg8aKvk24VMYLE+T1ynTTn3csN1tBO0jMkhCG+mZhrkCqdNLBhmtYXub3wRUE4UXkJPeM7ai0ebXmCSklj83PpbAJdbkIZTSqQCwUbprGxJBF1Atr32vckc7YnWdmViKUI+6MiEoTxrfKp4Qb+Hfzx1XbPqHjCq5VxCqhhIwBk+czW56DQ9+Y35DDktNMq2jkubObt3MbZO0GOUcVxe+o7uUC8c5beFqa2UBgSpu7cwBwakFm1F+ZtzxFJOxCFYAueONpVMLHKCcpW9hmYD5ltApvzUY+yUtYXBEqgAOO46HLk0ygFgQbnlYm3PElZTVbPJlkURlSEAsHBy6EnJpxMR9iqe84oSp3lut6aMXKZgIjoS9m15WCgNm7iQNdbT1I3ZYdWR1DELwBQFype5ykfPfXQWQjnifq1UIwFlXMLWLWN9I7huG513vp7OuOp4qqyZXW/lM17a3zbv5lrjgvYW58+8E2rmBVlpOXEOBswLL4hLA2OpF/A2OGjOVOZYct0DBREczXUkqWA4bFVFiL6ciSLfZYKo3s9tCOa3+ba3k7A9q5Nx4W7oOp1mUDfC4vysL6rl1Kk9nNrzvzvgOZ6x7EikGbVQcjG4y35ZBpqdCRz8bgS0NWTlY05jtJkY7tr5N0zBhw3AzcPeOfjiaWGqyALIufW5IGuq2PZIAtn0HeV15jH2pgqc/BIuQZTrbMdCHHYsLZVIPi7XFlFw4pHO5dnhBcrfIIyMxA4U4lHfYDUgeOFKV3BO8pkzKtmIitmYuEdwRmuCnFlBJtpc2x2tJW6AyLyY6H5x7PNb21a49At4CY09Xf5VRqOQXllObmv0rW15czfECMNZJkRjRnOY72UMtm4iQRl00RiL97Kvz9WZqvQM1KuZpcgBU5m8iZC3Y53BXXTnc92GKiKrLcLoq5PQTnyi3NOWa9/Ra3Ow4SnqwO2pYzKxuQRkCIHUDLwgkORbXUa6m1Ckk7l0YUgDEqHJRjZWTMR2RrmaxP1Wva4xPQVDOVD0mTMWzEp327R4e/XW/fbXXEskFXu0CyLnAfOxC6kjgPYtodeXdyOOWgrAWtIjAnhDZRYXFjpHzsDfnqdLYgVWvcj/wBEiysACvgAwUcHIh/vDDUjDRqiFZjS65nSwUkkZXe+i8mcAeHHfHUdNVZdZQH3tyRbWOxAFipAPZJt3318YkpawEHep2CD3gtc2Oq2AsRyHO2hGAgFU2WxoVygAlQpOrFMwA3Wva19U+GJGrHYF+p3NydVOdipVRzTvDtY35Kf8fVjrSwGdRYcRyqVJyqFsMt75sxOtrf4w/1eYzhi/kgxIUG1+EgCwW51N7EnWx0tbFCMU7FyOqhQI3PYNyQyZQDksL5n4eemIjWycKrRgXygjK2UhkBIvu7KAQoN/DlphrqcwzWZr7tkU7xjdmY5WIOgyi2oF+fgAYX2dU62kNjnsN42gIAjF/FTck9/LXARita6WpLIzre8bX3bRtqQE4WAsCD4lccLVl8t6MhcpvwMGFwFspyi2mYEaafZY2NTT1JkJWQBC62U20S3ELhL3v6cfKCCqUpvJFYAnMABqLaa2ufx53OAUWQxnKtICFkyqwU6IpAVtVN9GFjfuY6Wx9SuzO6NTKHCO5FiSxUjLzTW5ka3fe+hvfGix8wGeqJ5CEPVUuL6MjGwYRswBycNw7g6alTh/ZlpFJenEZDAAMovoOE8u7UaXHgcWeDAGDBgwBj5gwYAwYMGAMGDBgDBgwYAwYMGAMGDBgDBgwYAx9wYMB8wYMGAMfRgwYD5gx9wYD5gwYMB9wYMGAMGDBgDBgwYAwYMG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RUUExQTFRQXFRsVFhgXGBodFxgZIRccFhkWHx8aHCggGh8xHBcXIjEhJSkrLi4vHiAzODUtOCgtLisBCgoKDQ0OFw8PFywkHCQsLCwsLCwsNywsLDcsLCwsLCwsNywsLDQsLCwsLCwsLCwsLCw3NywsLCwuLCwsLCwsLP/AABEIANEA8gMBIgACEQEDEQH/xAAbAAACAwEBAQAAAAAAAAAAAAAABAMFBgIHAf/EAEUQAAIBAgMEBQcJCAICAwEBAAECAwQRABIhBRMiMQYUMkFRI1NhcpKT0jNCUmJxkbHR0wcVGENUY4GhsrMkNBaConMX/8QAFQEBAQAAAAAAAAAAAAAAAAAAAAH/xAAUEQEAAAAAAAAAAAAAAAAAAAAA/9oADAMBAAIRAxEAPwDyrbu2agVU4E84AmkAAkewGc6c8anpX0WraKjp6nrs8jSsiSRAuDDI8QlVCc5zGxtyHd44ztLRxzbX3czokTVjbxnYKoQSEvcnQcIP+bY9I2/0potoQ7Xpxkga4mikacFah4bIpQMAFJSNAApNwfRgPNZItpq0iHrwaFN5KpMt40tmzt9EW1ucS1tFtWGFJ5BWpE9srs0ljfs99xfuvz7segbd6Z0zbNSoDpJVVUdNTVUQZc4WF5GlZlvcBwcuvMEYe6c9JqZ4Kp6d6GRKrcZj1qU1HCyZT1d1KxldeRXQXOumA81g2Vth3EYj2hnJIAO9GoALdqwFgR948cKzptJKjqzGtFRewizSFzpfQA3Itrcd2PUttbTgrdt1STVaSQR0t6WM1JjppJTGhKs6NbUlr95tr2bYYrekFMNrKetU8Zl2N1aOoSTPFDUF2IOYkkWtoW15eOA8okptqLJHGwr1klJWNW3oZyujBQedu+3LEW2jtCkk3dS9VE9swDu4uPEG9iOeo8Dj2l9qxUkmyeuTpJmoaiEVGdymdjFaTeaNlIBUSDxvy1x5v+1TaCulHBH1MpAkgTq1S9RYMynKzyKCOzoLnQ91rYDRN0HLPHTR7Wqeuy0oqY43DiNgVJy5w5y9lvu5Y8+ybTyB7V+RghVvLZSHOWMg8jmIIHj3Y3fTz9oLQNAlCaQs1BFG9Siq9QnaDwiQE5RoDltcE352w8vTCKCTYIeoBpo6ZesIj3VZN2FVpFU81bK1iLixtgPPq/Z21oJI4pFrlklBMS3kJe3MLYm5HeOYuL4+Ls/a5KgR7Ru4LIMs/EBzI8RqPvHjj1OTbsCVdDGstAIBXPUF4615mF4pAWfejyYYsDbNbN9t8Vx6YP1f/wB05z0g18txdVtm8biG49XAYWipql6SaU1FcJ450gWLJOUJJCkNJfLG1yBlax+/RSpptpxicuatRT5RPd38nn7Gbi0vcY9M2/t2mWLabLNC19p08yqjoWdVMLMygHiGjaj04OmlfSGm2w8dbSytWimkijRxnAjKhgQfnaE5RrYa4DzaSg2uou0e0hxBNVn7RtlX7TcWHpHjjmno9qvUdWUV2/AzGMmQOF+kQxFhqNTpqPHHrW3+l46ztnJWrk6jGKbLMMufdnNu7N27k9nXCtJtve1NMd9RSxybHpoa0T1IRmJZ95ZxrvFuSwOuvjYgPH63aFZDI0Us1SkiMVZWkcEEcxzxrDsGsk2ZS1dNLXzzTPKHjjMjhFRiubhue4c/HCfS7o1TqlXWQVJaAVnV4AQXaVsokkOcnVRduKxvYa63xs+hu1I/3bsyNdpQUjwVTzzo0pQtEJWJQ25khhZGsGBJ7sB5uI9pZI5L1mSSXcxtnks0lyN2Ne1cEW9GOHkr1qRTNJUrOXWPI0jghmICg6+kY9b6HdIaarqNpM6nqsFUNqRPkNgyaM31S2UMBzN29OMD+z+uin20KuskijRXkq3MjAAvqyKpY6kOykDnw4CT9omwqrZbxAV806Sh7OGdbOj5HS2duRt34o6un2pFGZJV2hHGAGLvvlUBjlUknQXOgxv5+ldFWUUM7KlO1JtNKhoHmEskkTyB5mUMFY3dySADbKfHTR7dr16jtKoaqStp2rKWZFRiwSLfxEwkHhVrC2UdwBNr4DyDaVHtSnhSabrscT2yuzSAai4B10uOV7Xx92VQ7VqomlpxWyxpcMyM5FwLkDXiNiNBc6jHov7SekMD0lYaeSikSqaFiRVytUHKylTuHUrGRaxsRpbwsI/2QNRQwU87TwLOKiQTCepaPcqUKKY4swVy1kuxB7/DQPOdnxbTnUNCK+VWJAZN8ykjtAEaaXxzQDaUzukfXpGj+VCb1mj1scwGqnQ6HwOPRE6RLDQwLDVLGx22zSCOUA7nOxu2U/J8tTwnTFntXbUMv7xhp9owUkxr46kTbzKssIhjUqrpqxDKzZV1J07zgMP0t2RUU21l2fBV1D52hRGkkYcUgW17HldsHTSjWiJhi2nVz1SSCOSIpKg5EllYtqL2Ftb5hbHf7TauOr25np6iII5gCziQBEOVRnLA8OU6nvFsbHaO3IYoqOTak9DVVkNZGySUpDuIBYlpCoF7G5AtrZe++A84qtkbYjaJXSvDS33a3kzMQuYgAG97Amx10OEJ5NoJGZXasWMSGIuzShRIL3juT2hY6c9Dj1fpPtaNykNPU7PjSXaC1IqFrXkkjIBczskoyxcK2yhrXIUDXFD+2XbFPWwwTUs8e7SWaN6cMgfOZCeshRqwe183pHeTgLvYVXIaWAmRyTDGSSxuTkGvPBiHo/8A+pT/AP8AGP8A4DBgLCf9hSTs0xrWXekyW3INsxzWvvNeeI/4fU/rn9yP1Mey0HyUfqL+AwvtzaXVoWlylyCqqgNi7s4jRATyJZgMB5F/D6n9c/uR+pg/h9T+uf3I/Ux6fD0tpW3IzkGaNJF4HygOhkQM4XIpyqxsSDYE4f2TtaKpUtExIUgG6spF1DjRwDYqwINrG+A8dqP2BIqM3XnOVSbbkdwv5zFrsL9jD0cwmp9ovHIAVDdXRtCLEWdyOXox6ntD5KT1G/4nDGA8n6QfselrpBJVbTklcLlBMCAAeAVXCj/AxTn9gkOYJ+8DnIzBd0uYqCAWtvL2uQL+nHuGMXtfo9UzVxnDKkdhT8NxNuWhcNIsgcZLSy5soXMd0pzDlgMP/D6n9c/uR+pg/h9T+uf3I/UxsotjbQYwPJKykszzrHKxCPnjCFbsqtHu4yCvK7McpLEj4mxq9RTBXa6FXldqiRiWMlpEZS+RkEdrCza37JF2DHfw+p/XP7kfqYP4fU/rn9yP1MXuzKCumiYJJUWV4xITPLmkPV23jxu5Q23zq2UFV0tplyY9KplIRQxuwUAk95tqdNMB4x/D6n9c/uR+piOL9gaFnHXn4SB8iNeEN5z049wwrS9uX1x/1rgPHf4fU/rn9yP1MH8P0f8AXP7kfqY9sxV9J4ZZKSaOD5WRN2puBlznIZNSOyGLW5nLYXOA8q//AMIV0Vf3jI0YuUG6uozWuVG8sL2HLnjj+H1P65/cj9TGz2XsathMMQOWFZJFYq9kWJZesU+RMxNiG3LDnlXXSxMOxdnbSG7M7ykoWaQZ1RJHEQtxLLIxjaTXsx2t2FBIwFNF+x6VaRqNdpyLTvJvXQQLxNZRqc9yOEHLe19cVf8AD6n9c/uR+pi5rZNoxJaVplzvIKdFlUShmSnKX8s7SKG60tszG7A2AsU1nRymrFqag1LsYyz7vRd2VMpMWU74kFY7KRu0BPexGYh55H+wBFIIrmuCCPIDmNe+TF50m/Z1V1kSx1O1ZJI84OUU0SAtyzHdsM3+b49OwvWcl9dfxwHjf8Pqf1z+5H6mD+H1P65/cj9THtmDAeITfsEiQXbaBUXtdolAv4ayY6f9gEYBJr2AAuSYRYDx+Ux6f0ooHlalZIhMIqhpHQlRdTTTQ/P0PFKv+L4oIuj1ckQhzAoKcxWD+SymlaPchWAJYTlWEhA4FtpywGOi/YFEwuu0CwvbSFTr4aSY6/h9T+uf3I/UxtqDZNbFLGFAWMTGRyJDxKxAZSoYL2bEHKxvfs24tH0ap5Y6SFahmecRrvizZjvMoz6jS2a9rd2A8m/h9T+uf3I/Uwfw+p/XP7kfqY9sGDAeVwdFxAqw7wtugI82W18oy3tm05Y+Y0df8rJ67ficGA1dB8lH6i/gMQbW2TFUqqTKHRXEmQ2KMQDYMDowub28QPDHyiSTdpZ0tkX5h8B9fE+SX6cfsH9TAZn/AOEoJYchy08ZBaMljnsksapbRQAs1r68KgW0BF7sTY0dJHu4r5b99rgAAAXABOg5m58TjmXaKqm8aopljDZc5sEzXy5bmW176W8cN5Jfpx+7P6mANofJSeo3/E4YwhXpJupOOPsN8w/RP18T5Jfpx+wf1MAxjGbeNSlbLLHvjGsFMq5Yy4UPUSCodFA45BGqGwudQbNoMavJL9OP2D+phXrwzvHv4M8ah5Fy6opvZm8poOE6nwwFV0erKt2ZqgFVWnjYJuiuaRgxY3Ot7KvAL5SxBvpjKbFG0Yo4LrUySQQOiiQvaaV6V6m8hPNQ+6iDMRZgy3vjeybTRYhM1TTCFgCshsI2BFwQxlsdPTj5+9EzOnWaXPGm8kXTMiWvnYb26rYg3OmuAy0O19okIwDlQcxHV5QzrvoEKPvIYyjZZJzwryVWubNff4qZNqIsInappRAQCJTYRkE2Bz73LqdOeG4Wd1DLJEysAVIQkEEXBBEmot34BvCtL25fXH/WuOskv04/YP6mFqVJM8vHH2x8w+bX6+Ascef7G2hWw7pCskm8kzszpIS5eqaOUZs1oBHCBIAdCCABocbjJL9OP3Z/UwvW1RhTPLNCiXALMpAuSFAuZPEgYChSqqpNkLPKWFRkSpKxIyMMrLMYctyxJClCPnXItrbFNs2urUaQvv8AyZjuzpJIoWpdZ5CEU8e6Hkx9AHwBGNnFtFWmaBaimMyjM0QF5FXQ5iokzAcS6kd48cQPt2ELI5rKMLE2SViVyxve2RjvbK19LHXAZ39+7Rbd8CRlsisGgkOQtSSTs/ygsN5Gq5Tyz2JJtjj/AOS173KxKlzAMrQykqHlp1MgOgcZZZiRcWsORRr6yLaCtJulqKcyFBKEAu+7Ogky7y+XUcXLH2l2gJHeOOop3kjNpEUXZD4MBJdeR54D70dqpJKdWmFpAzo3CVBySNGHCkmwIUNa554arOS+uv44Mkv04/dn9TEFWkll44+2vzD4+vgH8Zrprf8A8S4qDF1ny3VxMXydXmtfq/Hl3m79F7Xxe5Jfpx+wf1MGSX6cfuz+pgPO0pq6SWmWQ1agblnNiRpBWuuc6xlgwpw1ubFb3OS0dPX7Sp6aOONJCy0O8G8ild5JTTPKwYrEQsonyLlkdSRcWZmBG/qardsivNCrSNkjBUgu1i2UeU1NgTiSGVnzZJYWynK2VSbMNSptJodRp6cBj9o7U2kkksaKWyR3RtxIRIN0rbwZIymbfFl3ZkByg6XsSwNqVwOUpIxXrIj8iwE8iSMIVkYAiFCgU5+EMTcEWsb+baiJbNU0q5nMa3sLuCFKC8urZiBbncgYlpqveM6pPA7RnLIqi5RueVgJLqfQcAn0QrJ5YWaovfPZbxyI2XKpIYSRR65y4BVbWtqTc4vcL5Jfpx+7P6mDJL9OP3Z/UwGVr/lZPXb8TgxHWht49yO23cfE+nH3Aa6g+Sj9RfwGJjhKipF3aav2F/mP4D62JjSL4ye8k+LAYyt6JVBiCxMiOlRVyR5XZBHvncwzAqlyyBrGPRSGcEkc90o0F9TjMVO34lpmqVirJI0aRXCsVdTGxVrrJKp7SkAC5OmmL9aRSAfKD0GR7j/9YD7tD5KT1G/4nDGEK+kXdSaydhv5j/RP1sT9TXxk95J8WAYxitp9HJ5ZKpUCpDKYpcpkJEsiyxu2oTNDmjiKMBmHErAXDX1vU18ZPeSfFiu2zVxUwjzb5mlkEUaK75mYgsQLtYWRHbUi9rDUgEKGr2FWS08UTFc8L5xIZnEhzRzJlWXIzcCyRLnZbyBXuBfH2q6MVD5R/wCOoipBAmUtkdw0L6JktTxkwspCl7qV+iMXtJWwyTyQIZS0Vs53jZQSAcur5ibMNQCvMXuLYr4+kMLKzKlS1p2p0CygmWRS+YKBMbWEbtx5TbuwEP7lqOrPEY4mLSvUDLUyxZJHnkmsHSPNZc0evzjmuAOen2dE6RRrI+8kCKHe1s7BQGa3dc3NsVNHtamlkijjeVjLB1lCGly7vhsSc2htIpy87HFt1NfGT3knxYBjCtL25fXH/WuOupr4ye8k+LC1LSLnl1ftj+Y/m1+tgLHFB0y2dJNAu5UGZHDxNnybp8rR7zVGVwA5ujCxUt32xb9TXxk95J8WDqa+MnvJPiwFBHs+piqpJo1XJIFV03zsJXLRJvyrjLDkiR+FCc1xfUDCtZsKokapcpHmkaLdAVMqsm73lpN4sQYC7giEAqOM3OYjDEnSKARGULUMhm3Edpcu9bUEqZJVUDMjjiIPD6RezraiOIxB9+DK4jWzSEBjyDENZdTbn9l8BRw9H6qOoMoMMpz9YDMzIzymjjpDGwEZCpdDJmBPzRl0vi12Js2WKedzZIXOZYxK8gLl3Z5eNRus2ZfJrdb3P2xS7ZgDVCKJ5GpwjSBZGAs5cCzSSKhsY3B10II56YtKJEljSRTKFdQ4zPIrWIuLgtcGx5HAPYXrOS+uv44Opr4ye8k+LEFXSLZdZO2v8x/H1sA/gwv1NfGT3knxYOpr4ye8k+LAU+3tnSvU0ssKgMjFHkL9mEsryIUKkOG3YAIIKtkPK+IaXZM8TVSxZEFTUvIJFteFOqRxK4UizPvYxw8rG5Pdh2tq4454YLTNJLmYBXeyotg0hu3LM6LYXPFe1gSPuz6uKffZN/eGQxOGaRWzBFksAzDmrrY+nAZN+hNSMoV4CqtMNAyDI8kDgMLNvUtC+aMkZrjXvxf9GdhSwTSPJu8uUxoUJLODPLPne6gBvKgWBOuY31tjmLpBTtuxaoEkkjRLGZOK6squ2be5CoLrqrHU2F20xZbPnimeZF3wMMm7fM0q8WVXFrtqMrA378Ba4ML9TXxk95J8WDqa+MnvJPiwGVr/AJWT12/E4McVsQEj8+23zj4n04MBp6KtjEaAyJ2F+cPAenE3Xo/OR+0Pzx9oPko/UX8BiY4DPLsqDIIzOCnWmq2BZOJjK04Q/VEhU+PAL31vddej85H7Q/PGM2l0wqI4M+SEOJKtX0d1CwMy5rZlITh4pNctxwm+m5Q3AOnLu5YBKvrY91J5ROw3zh9E+nE/Xo/OR+0PzwbQ+Sk9Rv8AicMYBfr0fnI/aH54quk9LHV07Qb9ED2DHybcPfbODZu9WGoYKe6xvcUnS3aUtPAJIwMocGZypcRRAFnkyKQzjhCkLqA2bXLYhXnYkSzmeOpyOWJFzGQodojMAbZiWWAC7E2LE62UAl2DCztKasicujrIDCCmRZEUBcuU8M0oJYEnNz0Fptn9IzJWyQsAkQziI5b7wput42fPZbGUAIU1FiGOqhHaXSuWm60sphLRlBBdWjBDrIwL8b3QCJrOCuYqy5VNrgxszozRU88U0UhUxRGILv2KMCkUYYqWy3CQoNAAdCblVI0fXo/OR+0PzxVbK208s6LaPdvSpUKykkkkgH0W105/b3YvcAv16PzkftD88LUtbHnl8onbHzh5tfTixwrS9uX1x/1rgOuvR+cj9ofng69H5yP2h+eGMGAyT7BjYVQNWB1lhvCoh1TIUsVKlS5zG72uQEB0XD3U42VVeoBCTpLGMycCoAFj8SOG5J1ux7rAU1f0xkggqWlCLUJIRHC4ZVVcjMjM4JEissTsGW1zwaMMM9IulMkO4MO6YSRNM5IZgFBhFzlYbtLTXMnFl04TgO16N0yNM0VQY9+io4MglWweRzZZi66mZja1hbQate9oJIYokjWVSERUBaQFiFAUEkm5OmpxkD0xqC0ihI770JGBG5YjfywlkG9AqBaK5IMeUXNjoMa7o/XGopYJjlvJEkhyXy3Kg6X1tr34Bjr0fnI/aH54gq62Oy+UTtr84eP24fwvWcl9dfxwB16PzkftD88HXo/OR+0PzwxgwFDtqkjqJIGM6KsUolsMmYldRlbtJqADY8Sl1PPHMdGiPI0dUE3s7TyaxkkmnWnVRfQAFEf0lQORIxJtzacsM9MoCrA75ZJCCwzkqkUOhGTMz6Obi6hfnDHGz9vHLWNPkQU07R8GY3UQRz3sdS1pCLAa2wFZJ0VpmAvUm95M5DRDMskkcjoAFtGLwpYqARxG+YlsXtEkMck8glUmZ1dgWWwKxJFYei0YOveTjNwdLp5EjlUQiIVDQzui74R8caxKbTIbneEF1DgEA5ba4vtlbQlarqYJTHaMRvHZGRsrmQC4LsHHBbOMtyGGUWBIWfXo/OR+0Pzwdej85H7Q/PDGDAYqtmUyPYjtt3jxODHdf8rJ67ficGA0lFO27TybngXvTwH18Tb9vNSfenx4+0HyUfqL+AxMcBUzbMhdcrUisudpLFYiM7El31bmSxue+5w/v281J96fHjB7Uat6md3JO0q1FVHGDnWV23jrTPeOOxUWBIYLGQbsbDX0JL2F+dtftwCVfO26k8k/YbvT6J+vifrDeak+9PjwbQ+Sk9Rv+JwxgF+sN5qT70+PCe1KOOpQJNTmRQwYBt2Rcf8A3+0HxBIOhxaYzXT6oeOmV0dhkkVmRMwaYAHLCrIrFGL5CDazEBTo2Adm2XC7lzS8bFGZgIwzFGVlzEPcgGNNDzygchiSmoYow6x0oQSEmQKsQzkixLWbXTTXFEu1549osZ4546Yx5I/k2jLGWGONuBy+dmkYWIGmXTRjhCslmzVLRvUmFZo2y3qQZAVlDxRsEaVXz7tiqDJZVUWzPgNlGgVgwgYME3YI3dwl75e3yv3Ym6w3mpPvT48ZjYVHOamEzPPvI6RGqvKSbl52QRhVTNuhbdyswVebIe/XX4BfrDeak+9PjwtSztnl8m/bHenm1+vixwrS9uX1x/1rgOusN5qT70+PB1hvNSfenx4Yxm+nk7x0wdHZcsgZkUPmmADWhVkVmRi+Qg21IC/OwDtNs2KMSqlKQsxJlUCOz3XKQRn5W7uWp8Tjg7JgJu1IGbOZLsImOchRmuW00jjH2IvgMV37w3dezs04i3IVwRIYxM0sUca2YZQ5LkLuufEW5LimMsymUFqpoTVK0s6Gpzbtt+26jRiSmR9wpaKwKsOVjgNUdkU5z/8Ahp5Rgz8EPEwYuGPFqczM1/Ek8zh+F8ihVhZVUAKBuwABoAAH0Fu7GP2PtWQTRGc1KyR0StWKVlZGmMaNkjRVK5ls5Yp3sF4tQlp0bLirqlYyyLcOJGM4RbySeQVJCUBVQvFHa4IuBpcL/rDeak+9PjxBVztZfJv21708fXw/hes5L66/jgDrDeak+9PjwdYbzUn3p8eGMGAq6ujSWSOSSnZnibNGx3d1NrfT9N7eIB5gYOppnEnV2DiQy3G7HlDHuTIePVt3w3Pdpis6TTulXRkM5UyFDCmYFmayiW4Uq4RN4WjYgZSzc0GMrTz1rQuWap4d2zLedXkYrUAxgqhaOXPuGZIxurKoBAZsBu5NnxMyu1ICyuZFYrESrkglgS2huAb+gYkoqVISxipt2XOZyoiBY+Js2p1PPGaodpVkddGKqOcQilZWKKjxNIDTjegRs0gYs8q2IGmUgWDkWPRYv1iqDGWRc4dZWMwTiklO4VJSVUooQFo7BgVuARgL7rDeak+9PjwdYbzUn3p8eGMGAxVa53j8JHG3h4n04Md1/wArJ67ficGA0lCsm7SzJ2F+YfAfXxNlk+nH7B+PH2g+Sj9RfwGJZOR0vpy8fRgK59oqFDmppghbKGNspb6IO8sTodMN5JPpx+wfjxi02FUtEzblYqp6gzArIu5ibdJCpy2O8QRoFIIuxzHhzDLvBgEK9JN1Jxp2G+Yfon6+J8kn04/YPx4NofJSeo3/ABOGMAvkk+nH7B+PEVSzIt5JIlW4F2QgXLALzk55iAPTbDuM7052c81ON0heZJA8Wq5VfKyBnVwVePjIYWvlJK8QGAtFkLMVEsJZbFlCkst+RI3lxj7NOUUs8sKquhLLYD0EmTTmMUZp51rWnNMpyoIISjqLq8kRmkfv+aCBY2EZ1JewQ2j0Wl8tuVEYbaAqkMZRXC9TWB2TMpQOZM98wN1LHmQcBrgXOgkiva/YPLx+U5Y6ySfTj9g/Hih6P7AanlicpCuWhjgkMYsDIuUWF+IqALAnutjTYBfJJ9OP2D8eFqVZM8vGnbHzD5tfr4scK0vbl9cf9a4DrJJ9OP2D8ePjRyHm0fuz8eGcGAREpbN5WE5GytwnhawYA+U0NmU/5GOpZWW2aWFcxyrdSMzdyi8mp9GMj/8AGZGp6yAQoEaQPTrJkLByTI75wNVu91LXcHPc2th3pJsWWsYEIYypeBXzrYwsYXkkKlCQ+aIhQpB4QSwzaBdy14UMWqKdQhCuToFJ5A3k0PoOJ4Wd1DLJEykXBVSQR4giTXGWi6NzRGqaGwMimODOUYqXnklaZsqC4UyllVizaG5u2NZs+jSGJIoxlSNFRB4KoygfcMAZJPpx+wfjxBVrJZeNO2vzD4+vh/C9ZyX11/HAGST6cfsH48GST6cfsH48MYMAsY5PpR6cvJn48RwzMyhllhKt2SFJB+zymvI4l2jTiSGRCCwdGQgMVJBUi2Yarz592Mps/YMpioS8aB6epZwWEYkSApKoBKKFzm8ebKADbvtgNLHUFs2WaE5DZ7LfKedj5TT/ADiYLJ9OP2D8ePP16GVZiqI88Sh41QBwZA6q9RJuRlZCkWaWMjMWbRw2ZTrv9mxMkMayFS6ooYqLLmCgGwJNhf0n7cB9ySfTj9g/HgySfTj9g/HhjBgMVXBt49yO23d6T6cGO6/5WT12/E4MBpKKkUxpq/YX+Y/gPrYmNIvjJ7x/ixDRVsYjQGROwvzh4D04latjsbSxg+sPzwFINuQXygVJffbgpeTOH3Ym5Fhpu2Vr37wOemLzqi+MnvH+LGUk6ORNDJE1TDlllMsmVEAUlVHkRn8i10z5+I52ZuZ01fXovOR+0PzwEFfSLupNX7DfzH+ifrYn6mvjJ7x/ixBX1se6k8pH2G+cPon04n69F5yP2h+eAOpr4ye8f4sI7WqYqdVL74l3EaKjSs7MQWICg3NlVmPoU4e69F5yP2h+eKfpVTJV05hWaBcxF2azFR3snEMkg7Sv3MBgHIKiF5pIVaXeRKjOC0wAD5ghBJAYHIw4SbWOK+Pb1MyyMvWGEaCQ2MuqFnXOOLUXik9OnLUXklpwJnmjqI1eSOniNypskUsjseerMszLy0Njipi6LwolQq1EJFRYOGRGVhnkcuwzWeYmT5U/QTTTULij2tTSzCJHlLEXBzShSd2kuS5Pa3ciNl52PoNrbqa+MnvH+LGfoNiwxVG96zmXNvArMpO93CUxkLXubxxjS3aZjfUAaDr0XnI/aH54A6mvjJ7x/iwtS0i55dX7Y/mP5tfrYZ69F5yP2h+eFqWtjzy+Uj7Y+cPNr6cAz1NfGT3j/Fg6mvjJ7x/iwdei85H7Q/PB16LzkftD88BSfvym3TzE1G6STd57TlW1ylltclM1xm5aE8rEt7Zq46ZQ7rUMveUZ2tqAAePvLAADnipXYiFKtGqIR1lgfJhVVbalyuaxkJJzNcZrLpph+pgErKZaiMotQJxGMlrKtokJ56SAS355gBewwHX70p8kz55ckBKu+aUgsCVZFsbuwYZbKDxaC50xYUiRyxpIjSFXUOpzyC6kXBsWuNDjMQdE6UGQmcWYkrkcRsPKSTDM0bAykNM1i3IAd92Og2OIqenihEysIo1jDM4ucqhbm5PhgHOpr4ye8f4sQVdItl1ftr/Mfx9bE/XovOR+0PzxBV1sdl8pH21+cPH7cBP1NfGT3j/Fg6mvjJ7x/iwdei85H7Q/PB16LzkftD88AdUXxk94/wAWKiTbFMu/JaYJAQjveYoXJy7tCDxvmKrlW5uwAudMW/XovOR+0Pzxl6/YEU0s7tPAokMLKEVRdopVlVpRmtNqirfQ5Sw8CAt4q2FpUiG+3jIJCuaTgQ3ylzmstypAF7mx8CcWPVF8ZPeP8WMpQ9FqaKaGRZ08nlNrR3LLvQuVr3jS07jINLBQLDNm1fXovOR+0PzwB1NfGT3j/Fg6mvjJ7x/iwdei85H7Q/PB16LzkftD88Bkq6Lyj6ntt3nxPpwYK2ZTI5DDtt3jxODAa6g+Sj9RfwGJJpAqlmICqCSTyAGpJwpQ1S7tNH7C/MfwH1cTdbXwf3b/AA4DGU3TwzxSTRCERRVGSSQEzKkG4SVZXEZBU3fKw1ClX55Tjd4p59nUzli0THM+8a6SWZ8qpdhazcMaCx04Rix62vg/u3+HAfNofJSeo3/E4YwhX1a7qTR+w38t/on6uGOtr4P7t/hwE+M2+3ZhLVx7uMNFHnhR2dTKoF2lzhCuW5y2XMVIGa2cWvetr4P7t/hwglFAJJJMkhaRcj3WQjLrcAEcN762tew8MAhtvpI8NNTzKlzMRcBWcreB5tETjk7FrLyBLHRThCXpfMm8Z0jA3AmgRcz75ckBkdJFOVwrzFQgUM9lt2sW8ux6Vu1Ex0QC6SXUIrIgUgXAyvIPTnbxx22y6UliYLlk3ZvHIbJw8C6cAuiGy21VT3DAJx7emeh38cYaQStGQEY2VJmjZzHcOrZVJMd8wOmpxe7OqRLFHIrK6uiuGW4VgVDBhfUA3uL4rP3PSZSu5YAgBrJKCwzO+pAu12kkJvzLG974sop0UBVVwoFgBG4AA0AAy6DANYVpe3L64/61x31tfB/dv8OFaWqXPLo/bH8t/Nr9XAWOKbpTtR6aESImYZwJGIYrFHYlpGCAsV0C3A4c2Y6KcWXW18H92/w4S2rTQ1Me7lWRkuCQFkF7dxsNQRcEHQgkHngOKLazvWTU7IgVIYpkdXLF1kaRdRlAWxiPItcEG/cKip2/VJLMgSKRI3jj3iRyERMyvIwdVZmaybi5W2swOgBxcVdFBISWje7CNWISQXWOQyxobL2QxOnfcjlj7LR07RvG0TFHYu6mOSzkm7ZtOIHwOltOWAr9jdIZJ5KcZECT0oqSoLbyEFUK59MtmZnUcichIvZsrWx9qSSVE8UoVChuiZGDGPOyLJmLFXBy3sLFe/mMEuyaVndzE5aRcsnDLZgFygEcuQty0wzSwQRu7pGweS2dskhY2JIFyL2BZiByFz44CywvWcl9dfxx962vg/u3+HC9ZVLZdH7a/wAt/H1cA/gxB1tfB/dv8ODra+D+7f4cBPjJ13SqSF6hWiGZHiSCM5w0u8kWFZc2XKULuL5MxUDUXYDGl62vg/u3+HFZJsumZpGaJ2MuXNmSQ9ls4K3HAc1m4bagHmMBX0PS0STxR2GQqoeTI4BlYSgQgfyyDC1yxOtl5kHGqxTxbNpVdHWCzxqFQiJ7qAGA+b3B3sTqM7fSN7Hra+D+7f4cBPgxB1tfB/dv8ODra+D+7f4cBlK/5WT12/E4McV0o3j9rtt80+J9GDAa6g+Sj9RfwGJZWsCdBYXueX+cJ0W83aWyWyL4+AxN5T+3/vAecx9IZVpFZqwSOlRkd45oD1u0KEpSnq+WXiccGUHOGXPpfHp2EnmZebQjW2pI1te322xL5T+3/vAG0PkpPUb/AInDGEK/ebqTsdhvH6JxP5T+3/vAMYzXT3aLU9MsizCICQF7MiyuoVnMcW8BRpCVHCRxAMNCbi98p/b/AN4ikDPwnctbKxU3Ntbq1vtW4PiPRgKuDajJW1CyyWhWnpZEBUDI0ss8RFwMxJMcYse/lbGal25WLBtB98D1eLOJAImRZg828hQqLZQiw3D3dbm+pxuZkYjjEJAIPEDa4IKnXvBsR6bYN818uaLN9G5v48ueAz9Lt2RtqyU7aIt0SMMubKIY5esMpTMULO0YcOFBAGUkkjW4TaVgMxaIDlck2525/bjtTIRcGMj/ADgGcK0vbl9cf9a468p/b/3hal3meXsdsePm1wFjgwv5T+3/ALxw8rjm0Q5cye82H3nTAYxduzdWrmWoDSwy5i6GOSAKTZY0IXhNlGdHuyknXiBxN016RvFNEkEwX5RZOzfeBqfKozKd42WYkQrZmBNmBAxrUicEkCIFjdrA6mwFz4mwAv6BjhLqDbcgAkta44jqSfTr3+OAxO0ekVTvK1WlWlVFp3i3xSEKpmnRhvHjcFnSFSLqbXIHInG42NUbynhciQF4kciQASC6g2cAABtdQBzvg3jZst4s3O1ze32Y+pK5JAaIkcwCbj7fDAN4XrOS+uv44PKf2/8AeIKveWXsdtfHxwD+DC/lP7f+8HlP7f8AvAMYxMu2rTV6y1TARIJQadomEMam+QqUZkmJuCrZgwsVsQQNd5T+3/vENiGY+RDWBc99hfLm9Hatf04Ci2VNUxz0UM8pYyUszzKQl96rQntKovbeldAAbAkXxq8LDef2/wDePvlP7f8AvAMYML+U/t/7weU/t/7wGVr/AJWT12/E4McV2bePy7bePicGA11B8lH6i/gMd1CkqwU2YghT4G2h+/ClFTtu08o44F7k8B9TE/V287J9yfBgPPqTo1VLSpHumMqSB4i3VWVZd0qSyzaeURnMhzAGUgkkgkW9JxmpOktOAx38xCzvTN5MDyiRPMw1jFxkjYhhoe44uYELqrCWSzAMNE5EXHzMBJtD5KT1G/4nDGK+vp23UnlZOw3cn0T9TDHV287J9yfBgGMY79zFqmvG4Jjmh4mlWMl3tlWNHBzNFZSSknZJFtDYanq7edk+5PgxW/vJM8qiSoYwgZykWYXPzFKxHM40uouRcXwFNtbZcs1LFDuWZ4EjyhjHupJDA8TK4fQoucEsMxvYgHKRiGu6LSsGygZ4qNKeOXhEs7kKJ3J7iY40RS3Is/dzvX2rGKdagS1DxMLgpFmYCxNyqxZltY3uBY6HEEPSGFg5E1SFjRXdjAQozIkipcw6uVlj8mOLW1r4CsbZs7UPVpKeQ5WzxbvqgIG+doUZG8ldFWItZSpJ0zWONZsuN1hjWTJvBGofILJmCgNlHct72HhhGPaMZgao6xIIlzZiVUFSpKupUx5gwZSMtr3FsOUw3iK6TSFWUMpsmoIuDqngcA5hWl7cvrj/AK1x11dvOyfcnwYVpads8vlZO2O5PNr9TAWWM3092e01MAkTSusisiBY3jLWKrvUlIV4rtxDtDtLYqCLzq7edk+5PgwltWrWnVWkll4mCKqorOzG5sqrGWayhmNhoFJ7sBXrSSQ109QIcwlp6WLgI4pBNMHPiAqSRkkjkPRjJjonVjeHdt8qhBUwFwA9Ux3YfycqeXS3WLvxSHmFtu0rEM5g30wlCFwGjAVlBUMVYxZXsXQHKTbMMQPtmILKwmnYQybuUJCXZWyCS1lhJIysDcXGvPAUmw9kT00iOIDdKRI5RmiKPIsUSKsLsTMoGRgd4wHfYk3xa9HtnSRVNS27ZInbMN5uS7SGR2dlMXFu7MthISw8AMT022IZJRElTIzEXBCjIeBZcofd5C27dXy3vlN7WwzS1CyO6JNKxjOVjkXJm5FQxjysQRYgE25G2As8L1nJfXX8cHV287J9yfBherp2svlZO2vcnj6mAsMGF+rt52T7k+DB1dvOyfcnwYBg4wtXsJnnrLQy5HaKbMRCXkkSVXWNWLDPDZNUlIy3IXQgDS1dYscsUTTTGSUnKqorEAc3a0fClyq5jpdlHfhWbbUSxvJvqkxoxVmSBmW4BLEFYTmUZTdhcAi176YBDYnR6SGWiZlUmKmnjlZSLKXeJ0iXQEoLOosALKOWmNdimptpxSTGFKiQuBfsDKdFYgPu8rEB0JANwD9uPuz9oxzuyRzyllF9UABGZkzKWjAcZlYXF+7xFwuMGF+rt52T7k+DB1dvOyfcnwYDK1/ysnrt+JwY4rYzvH4ieNvDxPowYDXUHyUfqL+AxK97G3Pu+3FNUV1MkjRmNbqoOiqdbrdbc7gOh8LN6Db5+8qSxORdCo+TAvmUsvMW1CnAUCfs/cKg60zWVM2ZL5pBT1MDyCzDKG6yDl1tktfXTa0cOSNEvfKoW/jYWviq69TBcxjULxG+QclZlv8A/km3Ow8dMEFfTNbyagkgG6LwkgEAkaDQjv1JsLnTAWe0PkpPUb/icMYo22hSZzHkQsGKFd2Oet+7Xst9uUgXItjuGspnBIjX5vzBclioUegkuvO3P0GwXOM2+wJt/UyK9OqzRhAm6cq5uAzTLvQJGyLkDKV0Y3BygYaWtpjIIxGpYlhog5rYkfdm9kjna8LbVpdbRqxtcAIt24C/fa2g5nTARJ0dl6r1RpVMISKI8Bu8anyym7cIZfJgXbKutyTgrOjBkqJZiYBnhaIKISMxOQq8xEgMxUxjLbIVBax10airqZyoSNWzHmEFgCjSKde4hD9h0NjpjrZ9XTylVEShmTPbIugBynXlowK/aL8tcAhF0TtBuDM2TMZbqCHM7SSSPISWbMmaRbIQSCoOYnXF5sei3EEURYvu41jzHm2VQt/9Yr0qojb/AMdQStwCq3JvYre2TQani/PHMFfCxyiAZuIAZUuWUKzjW1tHFr25G9rYC+wrS9uX1x/1rirO0IAhcwqAAp7K8iVB5Duzj7dbY+mvpQzARrYXzNkFgQFsDYd4YePh3YC9xTdK9kvVQbuMxq2YEO6sSnMbxCjqUkF7qwPdbvuOaGup5SoESgsOG6LY2uWGneLd/wDi+OqmtpowS0agDNruweywjbkL9shftN+WuAXfYs4qWqElizFFhA3ZBKbxGZpGzkSOFVwllUAu1+ekW0+jkzrVCGdYzVTpI5MbG0YgjheIFZFILCLtgggMbWNmDX7wprkbsXUkEbsaHUW+9SB9mOTtOlv8mtiQA2RbEnsi/p8Tp42wC56MNvhOrwpIqcAWJsgm3QhMzLvbNwDKoGUhdCzWFpNgdGBSzyyhwQ5kIATKx3kzTsZGzHeEFyqmwstxrfEx2jS2J3Y0XNcx2FtR3jndWFueh0sCcdw1tK5ICpwrmJyCwABJ7vQwPgQRz0wFzhes5L66/jiom2rSqpO7BIDmwjGpRczgHloP8HuvieqqKdL3iU5SfmC1wQD3dxZRf0/bYLjBihj2nTFAxjRRbNqg5XseQ1Itra9tPEXljq6Ylhu1upKkbsdoMqlRpa4Z0F+WvPnYOdubHeaankRo03UmZmytvstwxRHDWCtkCMrAgg30KjFHF0GkjgkhhqI0Egjia8LWaFM9w9pQWlcOFeUEEqoACnUXcm0aRTZkUHX+WNbMUPd3Mrj/AOpPLXH019LcDdrcnKBkFycua33XF+V+/UXBcdG2FSahXjR8tkVY2yByI1kkYGWzMVjCrly2B1z2Fjo10ZNJNPJvA29JNghW95ZJcz3chn8rluAosOXIBmGupWtZF7QXVAACe435dw15k2F8Qz7VpVLARqzK4RlCAEG+XvAFr37/AJrd4tgNBgxRTVsICEU4IcP8waMt+Dl2iQQPHuviN9pQD+SptmGij5ibyTmAdAbWIBJvy54Curz5WT12/E4ManqMXm4/ZX8sGAq6+scS5BTbxASb5T2sqkPfLl1uy6XPjblhZawkkNRg8aKvk24VMYLE+T1ynTTn3csN1tBO0jMkhCG+mZhrkCqdNLBhmtYXub3wRUE4UXkJPeM7ai0ebXmCSklj83PpbAJdbkIZTSqQCwUbprGxJBF1Atr32vckc7YnWdmViKUI+6MiEoTxrfKp4Qb+Hfzx1XbPqHjCq5VxCqhhIwBk+czW56DQ9+Y35DDktNMq2jkubObt3MbZO0GOUcVxe+o7uUC8c5beFqa2UBgSpu7cwBwakFm1F+ZtzxFJOxCFYAueONpVMLHKCcpW9hmYD5ltApvzUY+yUtYXBEqgAOO46HLk0ygFgQbnlYm3PElZTVbPJlkURlSEAsHBy6EnJpxMR9iqe84oSp3lut6aMXKZgIjoS9m15WCgNm7iQNdbT1I3ZYdWR1DELwBQFype5ykfPfXQWQjnifq1UIwFlXMLWLWN9I7huG513vp7OuOp4qqyZXW/lM17a3zbv5lrjgvYW58+8E2rmBVlpOXEOBswLL4hLA2OpF/A2OGjOVOZYct0DBREczXUkqWA4bFVFiL6ciSLfZYKo3s9tCOa3+ba3k7A9q5Nx4W7oOp1mUDfC4vysL6rl1Kk9nNrzvzvgOZ6x7EikGbVQcjG4y35ZBpqdCRz8bgS0NWTlY05jtJkY7tr5N0zBhw3AzcPeOfjiaWGqyALIufW5IGuq2PZIAtn0HeV15jH2pgqc/BIuQZTrbMdCHHYsLZVIPi7XFlFw4pHO5dnhBcrfIIyMxA4U4lHfYDUgeOFKV3BO8pkzKtmIitmYuEdwRmuCnFlBJtpc2x2tJW6AyLyY6H5x7PNb21a49At4CY09Xf5VRqOQXllObmv0rW15czfECMNZJkRjRnOY72UMtm4iQRl00RiL97Kvz9WZqvQM1KuZpcgBU5m8iZC3Y53BXXTnc92GKiKrLcLoq5PQTnyi3NOWa9/Ra3Ow4SnqwO2pYzKxuQRkCIHUDLwgkORbXUa6m1Ckk7l0YUgDEqHJRjZWTMR2RrmaxP1Wva4xPQVDOVD0mTMWzEp327R4e/XW/fbXXEskFXu0CyLnAfOxC6kjgPYtodeXdyOOWgrAWtIjAnhDZRYXFjpHzsDfnqdLYgVWvcj/wBEiysACvgAwUcHIh/vDDUjDRqiFZjS65nSwUkkZXe+i8mcAeHHfHUdNVZdZQH3tyRbWOxAFipAPZJt3318YkpawEHep2CD3gtc2Oq2AsRyHO2hGAgFU2WxoVygAlQpOrFMwA3Wva19U+GJGrHYF+p3NydVOdipVRzTvDtY35Kf8fVjrSwGdRYcRyqVJyqFsMt75sxOtrf4w/1eYzhi/kgxIUG1+EgCwW51N7EnWx0tbFCMU7FyOqhQI3PYNyQyZQDksL5n4eemIjWycKrRgXygjK2UhkBIvu7KAQoN/DlphrqcwzWZr7tkU7xjdmY5WIOgyi2oF+fgAYX2dU62kNjnsN42gIAjF/FTck9/LXARita6WpLIzre8bX3bRtqQE4WAsCD4lccLVl8t6MhcpvwMGFwFspyi2mYEaafZY2NTT1JkJWQBC62U20S3ELhL3v6cfKCCqUpvJFYAnMABqLaa2ufx53OAUWQxnKtICFkyqwU6IpAVtVN9GFjfuY6Wx9SuzO6NTKHCO5FiSxUjLzTW5ka3fe+hvfGix8wGeqJ5CEPVUuL6MjGwYRswBycNw7g6alTh/ZlpFJenEZDAAMovoOE8u7UaXHgcWeDAGDBgwBj5gwYAwYMGAMGDBgDBgwYAwYMGAMGDBgDBgwYAx9wYMB8wYMGAMfRgwYD5gx9wYD5gwYMB9wYMGAMGDBgDBgwYAwYMG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al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al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C:\Users\margaretkerrvandersl\Desktop\car in suranc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156744"/>
            <a:ext cx="6596495" cy="570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98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Entertainment?</a:t>
            </a:r>
          </a:p>
          <a:p>
            <a:r>
              <a:rPr lang="en-US" dirty="0" smtClean="0"/>
              <a:t>Health insurance (would your job cover it?)</a:t>
            </a:r>
          </a:p>
          <a:p>
            <a:r>
              <a:rPr lang="en-US" dirty="0" smtClean="0"/>
              <a:t>Medical care, miscellaneous items,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Opening Activity – no slip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constitutes most of your monthly costs at the moment for your character?</a:t>
            </a:r>
          </a:p>
          <a:p>
            <a:pPr marL="514350" indent="-514350">
              <a:buAutoNum type="arabicPeriod"/>
            </a:pPr>
            <a:r>
              <a:rPr lang="en-US" dirty="0" smtClean="0"/>
              <a:t>Has your character factored in health insurance? Anyone who owns a small business, is part time, or doesn’t work for the government or a major corporation should factor in the cost of health insurance.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Did your character go to college? If yes, add in $5,000 worth of debt for each year they attended.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Week 32 Notes</vt:lpstr>
      <vt:lpstr>Determine your tax bracket: Then calculate what you would be paying in taxes each year</vt:lpstr>
      <vt:lpstr>Budget</vt:lpstr>
      <vt:lpstr>Budget</vt:lpstr>
      <vt:lpstr>Car Insurance: Calculate your age based on the level of education your job requires – if none, you are 18, just finished high school</vt:lpstr>
      <vt:lpstr>Other Costs</vt:lpstr>
      <vt:lpstr>Opening Activity – no slip necessary</vt:lpstr>
    </vt:vector>
  </TitlesOfParts>
  <Company>Pueblo City Schools D60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32 Notes</dc:title>
  <dc:creator>psd60tech</dc:creator>
  <cp:lastModifiedBy>psd60tech</cp:lastModifiedBy>
  <cp:revision>1</cp:revision>
  <dcterms:created xsi:type="dcterms:W3CDTF">2017-04-28T17:20:26Z</dcterms:created>
  <dcterms:modified xsi:type="dcterms:W3CDTF">2017-04-28T17:20:47Z</dcterms:modified>
</cp:coreProperties>
</file>