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6AB5CF-BE91-475E-A2FD-52A8F45B132A}"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309792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AB5CF-BE91-475E-A2FD-52A8F45B132A}"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27055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AB5CF-BE91-475E-A2FD-52A8F45B132A}"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3823612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6AB5CF-BE91-475E-A2FD-52A8F45B132A}"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260923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6AB5CF-BE91-475E-A2FD-52A8F45B132A}" type="datetimeFigureOut">
              <a:rPr lang="en-US" smtClean="0"/>
              <a:t>3/7/2017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169655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6AB5CF-BE91-475E-A2FD-52A8F45B132A}"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396467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6AB5CF-BE91-475E-A2FD-52A8F45B132A}" type="datetimeFigureOut">
              <a:rPr lang="en-US" smtClean="0"/>
              <a:t>3/7/2017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254664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6AB5CF-BE91-475E-A2FD-52A8F45B132A}" type="datetimeFigureOut">
              <a:rPr lang="en-US" smtClean="0"/>
              <a:t>3/7/2017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203500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AB5CF-BE91-475E-A2FD-52A8F45B132A}" type="datetimeFigureOut">
              <a:rPr lang="en-US" smtClean="0"/>
              <a:t>3/7/2017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424183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AB5CF-BE91-475E-A2FD-52A8F45B132A}"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326979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6AB5CF-BE91-475E-A2FD-52A8F45B132A}" type="datetimeFigureOut">
              <a:rPr lang="en-US" smtClean="0"/>
              <a:t>3/7/2017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A5B19-DA28-42E2-985D-68BC0146C51C}" type="slidenum">
              <a:rPr lang="en-US" smtClean="0"/>
              <a:t>‹#›</a:t>
            </a:fld>
            <a:endParaRPr lang="en-US"/>
          </a:p>
        </p:txBody>
      </p:sp>
    </p:spTree>
    <p:extLst>
      <p:ext uri="{BB962C8B-B14F-4D97-AF65-F5344CB8AC3E}">
        <p14:creationId xmlns:p14="http://schemas.microsoft.com/office/powerpoint/2010/main" val="57133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AB5CF-BE91-475E-A2FD-52A8F45B132A}" type="datetimeFigureOut">
              <a:rPr lang="en-US" smtClean="0"/>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A5B19-DA28-42E2-985D-68BC0146C51C}" type="slidenum">
              <a:rPr lang="en-US" smtClean="0"/>
              <a:t>‹#›</a:t>
            </a:fld>
            <a:endParaRPr lang="en-US"/>
          </a:p>
        </p:txBody>
      </p:sp>
    </p:spTree>
    <p:extLst>
      <p:ext uri="{BB962C8B-B14F-4D97-AF65-F5344CB8AC3E}">
        <p14:creationId xmlns:p14="http://schemas.microsoft.com/office/powerpoint/2010/main" val="233060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Week 25 notes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7152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ltLang="en-US" dirty="0" smtClean="0"/>
              <a:t>Price System Interventions</a:t>
            </a:r>
          </a:p>
        </p:txBody>
      </p:sp>
      <p:sp>
        <p:nvSpPr>
          <p:cNvPr id="98307" name="Rectangle 3"/>
          <p:cNvSpPr>
            <a:spLocks noGrp="1" noChangeArrowheads="1"/>
          </p:cNvSpPr>
          <p:nvPr>
            <p:ph type="body" idx="1"/>
          </p:nvPr>
        </p:nvSpPr>
        <p:spPr>
          <a:xfrm>
            <a:off x="0" y="1295400"/>
            <a:ext cx="9144000" cy="4830763"/>
          </a:xfrm>
        </p:spPr>
        <p:txBody>
          <a:bodyPr>
            <a:normAutofit/>
          </a:bodyPr>
          <a:lstStyle/>
          <a:p>
            <a:pPr marL="457200" lvl="1" indent="0">
              <a:buNone/>
            </a:pPr>
            <a:r>
              <a:rPr lang="en-US" altLang="en-US" sz="3200" dirty="0" smtClean="0"/>
              <a:t>1. </a:t>
            </a:r>
            <a:r>
              <a:rPr lang="en-US" altLang="en-US" sz="3200" b="1" dirty="0" smtClean="0"/>
              <a:t>Price ceiling</a:t>
            </a:r>
            <a:r>
              <a:rPr lang="en-US" altLang="en-US" sz="3200" dirty="0" smtClean="0"/>
              <a:t>: max price at which a good can be sold</a:t>
            </a:r>
          </a:p>
          <a:p>
            <a:pPr lvl="1"/>
            <a:r>
              <a:rPr lang="en-US" altLang="en-US" dirty="0" smtClean="0"/>
              <a:t>Can be set by </a:t>
            </a:r>
            <a:r>
              <a:rPr lang="en-US" altLang="en-US" dirty="0" err="1" smtClean="0"/>
              <a:t>govt</a:t>
            </a:r>
            <a:r>
              <a:rPr lang="en-US" altLang="en-US" dirty="0" smtClean="0"/>
              <a:t> (Ex.: rent control in low income housing)</a:t>
            </a:r>
          </a:p>
          <a:p>
            <a:pPr lvl="1"/>
            <a:r>
              <a:rPr lang="en-US" altLang="en-US" dirty="0" smtClean="0"/>
              <a:t>By producers (Ex: university football tickets)</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167887"/>
            <a:ext cx="4267200" cy="269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0013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smtClean="0"/>
              <a:t>Interventions in Price Systems</a:t>
            </a:r>
          </a:p>
        </p:txBody>
      </p:sp>
      <p:sp>
        <p:nvSpPr>
          <p:cNvPr id="99331" name="Rectangle 3"/>
          <p:cNvSpPr>
            <a:spLocks noGrp="1" noChangeArrowheads="1"/>
          </p:cNvSpPr>
          <p:nvPr>
            <p:ph type="body" idx="1"/>
          </p:nvPr>
        </p:nvSpPr>
        <p:spPr/>
        <p:txBody>
          <a:bodyPr/>
          <a:lstStyle/>
          <a:p>
            <a:pPr marL="0" indent="0">
              <a:buNone/>
            </a:pPr>
            <a:r>
              <a:rPr lang="en-US" altLang="en-US" dirty="0" smtClean="0"/>
              <a:t>2. </a:t>
            </a:r>
            <a:r>
              <a:rPr lang="en-US" altLang="en-US" b="1" dirty="0" smtClean="0"/>
              <a:t>Price floor</a:t>
            </a:r>
            <a:r>
              <a:rPr lang="en-US" altLang="en-US" dirty="0" smtClean="0"/>
              <a:t>: min price for a good</a:t>
            </a:r>
          </a:p>
          <a:p>
            <a:pPr lvl="1"/>
            <a:r>
              <a:rPr lang="en-US" altLang="en-US" dirty="0" smtClean="0"/>
              <a:t>Ex. Minimum wage, corn</a:t>
            </a: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14325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070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economicsonline.co.uk/Market_failures/Price_ceilings_and_floo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09845"/>
            <a:ext cx="6617534" cy="636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104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81000" y="0"/>
            <a:ext cx="8229600" cy="1143000"/>
          </a:xfrm>
        </p:spPr>
        <p:txBody>
          <a:bodyPr/>
          <a:lstStyle/>
          <a:p>
            <a:r>
              <a:rPr lang="en-US" altLang="en-US" smtClean="0"/>
              <a:t>Interventions in Price System</a:t>
            </a:r>
          </a:p>
        </p:txBody>
      </p:sp>
      <p:sp>
        <p:nvSpPr>
          <p:cNvPr id="101379" name="Rectangle 3"/>
          <p:cNvSpPr>
            <a:spLocks noGrp="1" noChangeArrowheads="1"/>
          </p:cNvSpPr>
          <p:nvPr>
            <p:ph type="body" idx="1"/>
          </p:nvPr>
        </p:nvSpPr>
        <p:spPr>
          <a:xfrm>
            <a:off x="228600" y="1295400"/>
            <a:ext cx="8915400" cy="4572000"/>
          </a:xfrm>
        </p:spPr>
        <p:txBody>
          <a:bodyPr/>
          <a:lstStyle/>
          <a:p>
            <a:pPr marL="0" indent="0">
              <a:buNone/>
            </a:pPr>
            <a:r>
              <a:rPr lang="en-US" altLang="en-US" dirty="0" smtClean="0"/>
              <a:t>3. </a:t>
            </a:r>
            <a:r>
              <a:rPr lang="en-US" altLang="en-US" b="1" dirty="0" smtClean="0"/>
              <a:t>Rationing</a:t>
            </a:r>
            <a:r>
              <a:rPr lang="en-US" altLang="en-US" dirty="0" smtClean="0"/>
              <a:t> – govt. restricts resources</a:t>
            </a:r>
          </a:p>
          <a:p>
            <a:pPr lvl="1"/>
            <a:r>
              <a:rPr lang="en-US" altLang="en-US" dirty="0" smtClean="0"/>
              <a:t>Ex. Used during wars, Depression</a:t>
            </a:r>
          </a:p>
        </p:txBody>
      </p:sp>
      <p:pic>
        <p:nvPicPr>
          <p:cNvPr id="10138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824547"/>
            <a:ext cx="3189287" cy="4016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686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en-US" smtClean="0"/>
              <a:t>Interventions in Price System</a:t>
            </a:r>
          </a:p>
        </p:txBody>
      </p:sp>
      <p:sp>
        <p:nvSpPr>
          <p:cNvPr id="102403" name="Rectangle 3"/>
          <p:cNvSpPr>
            <a:spLocks noGrp="1" noChangeArrowheads="1"/>
          </p:cNvSpPr>
          <p:nvPr>
            <p:ph type="body" idx="1"/>
          </p:nvPr>
        </p:nvSpPr>
        <p:spPr/>
        <p:txBody>
          <a:bodyPr/>
          <a:lstStyle/>
          <a:p>
            <a:pPr marL="0" indent="0">
              <a:buNone/>
            </a:pPr>
            <a:r>
              <a:rPr lang="en-US" altLang="en-US" dirty="0" smtClean="0"/>
              <a:t>4. </a:t>
            </a:r>
            <a:r>
              <a:rPr lang="en-US" altLang="en-US" b="1" dirty="0" smtClean="0"/>
              <a:t>Black market</a:t>
            </a:r>
            <a:r>
              <a:rPr lang="en-US" altLang="en-US" dirty="0" smtClean="0"/>
              <a:t>: illegal market</a:t>
            </a:r>
          </a:p>
          <a:p>
            <a:pPr lvl="1"/>
            <a:r>
              <a:rPr lang="en-US" altLang="en-US" dirty="0" smtClean="0"/>
              <a:t>Ex. Torrents</a:t>
            </a:r>
          </a:p>
        </p:txBody>
      </p:sp>
      <p:pic>
        <p:nvPicPr>
          <p:cNvPr id="1024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15283"/>
            <a:ext cx="4114800" cy="374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534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525000" cy="1143000"/>
          </a:xfrm>
        </p:spPr>
        <p:txBody>
          <a:bodyPr>
            <a:noAutofit/>
          </a:bodyPr>
          <a:lstStyle/>
          <a:p>
            <a:r>
              <a:rPr lang="en-US" sz="3600" dirty="0" smtClean="0"/>
              <a:t>App3: Is this a price intervention? If yes, which one?</a:t>
            </a:r>
            <a:endParaRPr lang="en-US" sz="3600" dirty="0"/>
          </a:p>
        </p:txBody>
      </p:sp>
      <p:sp>
        <p:nvSpPr>
          <p:cNvPr id="3" name="Content Placeholder 2"/>
          <p:cNvSpPr>
            <a:spLocks noGrp="1"/>
          </p:cNvSpPr>
          <p:nvPr>
            <p:ph idx="1"/>
          </p:nvPr>
        </p:nvSpPr>
        <p:spPr>
          <a:xfrm>
            <a:off x="0" y="1219200"/>
            <a:ext cx="9144000" cy="5638800"/>
          </a:xfrm>
        </p:spPr>
        <p:txBody>
          <a:bodyPr>
            <a:normAutofit fontScale="85000" lnSpcReduction="20000"/>
          </a:bodyPr>
          <a:lstStyle/>
          <a:p>
            <a:pPr marL="514350" indent="-514350">
              <a:buAutoNum type="arabicPeriod"/>
            </a:pPr>
            <a:r>
              <a:rPr lang="en-US" sz="2800" dirty="0" smtClean="0"/>
              <a:t>There is high demand for chocolate and so Nestle raises prices on candy bars.</a:t>
            </a:r>
          </a:p>
          <a:p>
            <a:pPr marL="514350" indent="-514350">
              <a:buAutoNum type="arabicPeriod"/>
            </a:pPr>
            <a:r>
              <a:rPr lang="en-US" sz="2800" dirty="0" smtClean="0"/>
              <a:t>The U.S. has a minimum wage law.</a:t>
            </a:r>
          </a:p>
          <a:p>
            <a:pPr marL="514350" indent="-514350">
              <a:buAutoNum type="arabicPeriod"/>
            </a:pPr>
            <a:r>
              <a:rPr lang="en-US" sz="2800" dirty="0" smtClean="0"/>
              <a:t>Blockbuster was unable to compete with Netflix and went out of business.</a:t>
            </a:r>
          </a:p>
          <a:p>
            <a:pPr marL="514350" indent="-514350">
              <a:buAutoNum type="arabicPeriod"/>
            </a:pPr>
            <a:r>
              <a:rPr lang="en-US" sz="2800" dirty="0" smtClean="0"/>
              <a:t>Many musicians worry about being able to make profits when so much music is illegally shared on the internet.</a:t>
            </a:r>
          </a:p>
          <a:p>
            <a:pPr marL="514350" indent="-514350">
              <a:buAutoNum type="arabicPeriod"/>
            </a:pPr>
            <a:r>
              <a:rPr lang="en-US" sz="2800" dirty="0" smtClean="0"/>
              <a:t>Louis CK wanted his recording of his latest comedy performance to be affordable to a large number of fans so he released it himself on the internet for $5. </a:t>
            </a:r>
          </a:p>
          <a:p>
            <a:pPr marL="514350" indent="-514350">
              <a:buAutoNum type="arabicPeriod"/>
            </a:pPr>
            <a:r>
              <a:rPr lang="en-US" sz="2800" dirty="0" smtClean="0"/>
              <a:t>During Prohibition, alcohol was still widely consumed.</a:t>
            </a:r>
          </a:p>
          <a:p>
            <a:pPr marL="514350" indent="-514350">
              <a:buAutoNum type="arabicPeriod"/>
            </a:pPr>
            <a:r>
              <a:rPr lang="en-US" sz="2800" dirty="0" smtClean="0"/>
              <a:t>North Korea’s communist system attempts to evenly distribute food amongst its population.</a:t>
            </a:r>
          </a:p>
          <a:p>
            <a:pPr marL="514350" indent="-514350">
              <a:buAutoNum type="arabicPeriod"/>
            </a:pPr>
            <a:r>
              <a:rPr lang="en-US" sz="2800" dirty="0" smtClean="0"/>
              <a:t>Syracuse University football tickets are sold for affordable prices so students can afford them. However, that means they sell out quickly, so you can often find people outside the stadium scalping tickets for 3 to 5 times their actual price on game day. </a:t>
            </a:r>
          </a:p>
          <a:p>
            <a:pPr marL="514350" indent="-514350">
              <a:buAutoNum type="arabicPeriod"/>
            </a:pPr>
            <a:endParaRPr lang="en-US" dirty="0"/>
          </a:p>
        </p:txBody>
      </p:sp>
    </p:spTree>
    <p:extLst>
      <p:ext uri="{BB962C8B-B14F-4D97-AF65-F5344CB8AC3E}">
        <p14:creationId xmlns:p14="http://schemas.microsoft.com/office/powerpoint/2010/main" val="296990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Structures</a:t>
            </a:r>
            <a:endParaRPr lang="en-US" dirty="0"/>
          </a:p>
        </p:txBody>
      </p:sp>
      <p:sp>
        <p:nvSpPr>
          <p:cNvPr id="3" name="Content Placeholder 2"/>
          <p:cNvSpPr>
            <a:spLocks noGrp="1"/>
          </p:cNvSpPr>
          <p:nvPr>
            <p:ph idx="1"/>
          </p:nvPr>
        </p:nvSpPr>
        <p:spPr/>
        <p:txBody>
          <a:bodyPr/>
          <a:lstStyle/>
          <a:p>
            <a:r>
              <a:rPr lang="en-US" b="1" dirty="0" smtClean="0"/>
              <a:t>Market structures</a:t>
            </a:r>
            <a:r>
              <a:rPr lang="en-US" dirty="0" smtClean="0"/>
              <a:t>: economic model used to examine competition</a:t>
            </a:r>
            <a:endParaRPr lang="en-US" b="1" dirty="0" smtClean="0"/>
          </a:p>
          <a:p>
            <a:pPr marL="457200" lvl="1" indent="0">
              <a:buNone/>
            </a:pPr>
            <a:endParaRPr lang="en-US" b="1" dirty="0"/>
          </a:p>
        </p:txBody>
      </p:sp>
      <p:pic>
        <p:nvPicPr>
          <p:cNvPr id="3074" name="Picture 2" descr="http://economicsonline.co.uk/Business%20economics%20graphs/Market_structu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2459"/>
            <a:ext cx="8153400" cy="379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380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03" y="30480"/>
            <a:ext cx="8229600" cy="1143000"/>
          </a:xfrm>
        </p:spPr>
        <p:txBody>
          <a:bodyPr/>
          <a:lstStyle/>
          <a:p>
            <a:r>
              <a:rPr lang="en-US" dirty="0" smtClean="0"/>
              <a:t>Market Structures</a:t>
            </a:r>
            <a:endParaRPr lang="en-US" dirty="0"/>
          </a:p>
        </p:txBody>
      </p:sp>
      <p:sp>
        <p:nvSpPr>
          <p:cNvPr id="3" name="Content Placeholder 2"/>
          <p:cNvSpPr>
            <a:spLocks noGrp="1"/>
          </p:cNvSpPr>
          <p:nvPr>
            <p:ph idx="1"/>
          </p:nvPr>
        </p:nvSpPr>
        <p:spPr>
          <a:xfrm>
            <a:off x="0" y="1143000"/>
            <a:ext cx="8686800" cy="4983163"/>
          </a:xfrm>
        </p:spPr>
        <p:txBody>
          <a:bodyPr/>
          <a:lstStyle/>
          <a:p>
            <a:r>
              <a:rPr lang="en-US" b="1" dirty="0"/>
              <a:t>Perfect competition: </a:t>
            </a:r>
            <a:r>
              <a:rPr lang="en-US" dirty="0"/>
              <a:t>ideal model</a:t>
            </a:r>
            <a:endParaRPr lang="en-US" b="1" dirty="0"/>
          </a:p>
          <a:p>
            <a:pPr lvl="1"/>
            <a:r>
              <a:rPr lang="en-US" dirty="0"/>
              <a:t>Numerous buyers and sellers</a:t>
            </a:r>
          </a:p>
          <a:p>
            <a:pPr lvl="1"/>
            <a:r>
              <a:rPr lang="en-US" dirty="0"/>
              <a:t>Standardized product</a:t>
            </a:r>
          </a:p>
          <a:p>
            <a:pPr lvl="1"/>
            <a:r>
              <a:rPr lang="en-US" dirty="0"/>
              <a:t>Freedom to enter/exit market</a:t>
            </a:r>
          </a:p>
          <a:p>
            <a:pPr lvl="1"/>
            <a:r>
              <a:rPr lang="en-US" dirty="0"/>
              <a:t>Independent buyers and sellers</a:t>
            </a:r>
          </a:p>
          <a:p>
            <a:endParaRPr lang="en-US" dirty="0"/>
          </a:p>
        </p:txBody>
      </p:sp>
      <p:pic>
        <p:nvPicPr>
          <p:cNvPr id="1026" name="Picture 2" descr="http://4.bp.blogspot.com/-7ZRh1e8_-Tw/UdK5jGmDg5I/AAAAAAAAAJA/mS6NQxINTrk/s400/Untitled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14750"/>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3921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Market Structures</a:t>
            </a:r>
            <a:endParaRPr lang="en-US" dirty="0"/>
          </a:p>
        </p:txBody>
      </p:sp>
      <p:sp>
        <p:nvSpPr>
          <p:cNvPr id="3" name="Content Placeholder 2"/>
          <p:cNvSpPr>
            <a:spLocks noGrp="1"/>
          </p:cNvSpPr>
          <p:nvPr>
            <p:ph idx="1"/>
          </p:nvPr>
        </p:nvSpPr>
        <p:spPr>
          <a:xfrm>
            <a:off x="0" y="1066800"/>
            <a:ext cx="8686800" cy="5059363"/>
          </a:xfrm>
        </p:spPr>
        <p:txBody>
          <a:bodyPr/>
          <a:lstStyle/>
          <a:p>
            <a:r>
              <a:rPr lang="en-US" b="1" dirty="0" smtClean="0"/>
              <a:t>Monopoly – </a:t>
            </a:r>
            <a:r>
              <a:rPr lang="en-US" dirty="0" smtClean="0"/>
              <a:t>least competitive market structure</a:t>
            </a:r>
          </a:p>
          <a:p>
            <a:pPr lvl="1"/>
            <a:r>
              <a:rPr lang="en-US" dirty="0" smtClean="0"/>
              <a:t> only one seller for a product with no substitutes</a:t>
            </a:r>
          </a:p>
          <a:p>
            <a:pPr lvl="1"/>
            <a:r>
              <a:rPr lang="en-US" dirty="0" smtClean="0"/>
              <a:t>can set prices</a:t>
            </a:r>
          </a:p>
          <a:p>
            <a:pPr lvl="1"/>
            <a:r>
              <a:rPr lang="en-US" dirty="0" smtClean="0"/>
              <a:t>large barriers to entry</a:t>
            </a:r>
          </a:p>
          <a:p>
            <a:pPr lvl="1"/>
            <a:r>
              <a:rPr lang="en-US" dirty="0" smtClean="0"/>
              <a:t>Ex. Water company, Microsoft</a:t>
            </a:r>
          </a:p>
          <a:p>
            <a:r>
              <a:rPr lang="en-US" dirty="0" smtClean="0"/>
              <a:t>Most markets = somewhere between monopoly and perfect competition</a:t>
            </a:r>
          </a:p>
          <a:p>
            <a:pPr marL="0" indent="0">
              <a:buNone/>
            </a:pPr>
            <a:endParaRPr lang="en-US" b="1" dirty="0"/>
          </a:p>
        </p:txBody>
      </p:sp>
      <p:pic>
        <p:nvPicPr>
          <p:cNvPr id="2050" name="Picture 2" descr="http://www.procto.biz/wp-content/uploads/2008/10/ms_monopol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4176223"/>
            <a:ext cx="4114801" cy="265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45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 4</a:t>
            </a:r>
            <a:endParaRPr lang="en-US" dirty="0"/>
          </a:p>
        </p:txBody>
      </p:sp>
      <p:sp>
        <p:nvSpPr>
          <p:cNvPr id="3" name="Content Placeholder 2"/>
          <p:cNvSpPr>
            <a:spLocks noGrp="1"/>
          </p:cNvSpPr>
          <p:nvPr>
            <p:ph idx="1"/>
          </p:nvPr>
        </p:nvSpPr>
        <p:spPr/>
        <p:txBody>
          <a:bodyPr/>
          <a:lstStyle/>
          <a:p>
            <a:pPr marL="0" indent="0">
              <a:buNone/>
            </a:pPr>
            <a:r>
              <a:rPr lang="en-US" dirty="0" smtClean="0"/>
              <a:t>-In books, turn to pg. 200. Read the article on OPEC and answer the Connecting Across the Globe questions below.</a:t>
            </a:r>
            <a:endParaRPr lang="en-US" dirty="0"/>
          </a:p>
        </p:txBody>
      </p:sp>
    </p:spTree>
    <p:extLst>
      <p:ext uri="{BB962C8B-B14F-4D97-AF65-F5344CB8AC3E}">
        <p14:creationId xmlns:p14="http://schemas.microsoft.com/office/powerpoint/2010/main" val="162469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ltLang="en-US" sz="4000" dirty="0" smtClean="0"/>
              <a:t>Supply and Demand Interact</a:t>
            </a:r>
          </a:p>
        </p:txBody>
      </p:sp>
      <p:sp>
        <p:nvSpPr>
          <p:cNvPr id="92163" name="Rectangle 3"/>
          <p:cNvSpPr>
            <a:spLocks noGrp="1" noChangeArrowheads="1"/>
          </p:cNvSpPr>
          <p:nvPr>
            <p:ph type="body" idx="1"/>
          </p:nvPr>
        </p:nvSpPr>
        <p:spPr>
          <a:xfrm>
            <a:off x="228600" y="1600200"/>
            <a:ext cx="8458200" cy="2514600"/>
          </a:xfrm>
        </p:spPr>
        <p:txBody>
          <a:bodyPr/>
          <a:lstStyle/>
          <a:p>
            <a:pPr>
              <a:lnSpc>
                <a:spcPct val="90000"/>
              </a:lnSpc>
            </a:pPr>
            <a:r>
              <a:rPr lang="en-US" altLang="en-US" sz="2800" b="1" dirty="0" smtClean="0"/>
              <a:t>Equilibrium price (EP)</a:t>
            </a:r>
            <a:r>
              <a:rPr lang="en-US" altLang="en-US" sz="2800" dirty="0" smtClean="0"/>
              <a:t>: the price at which the quantity of a product demanded by consumers and the quantity of a product supplied by producers is equal</a:t>
            </a:r>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5270098"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902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0"/>
            <a:ext cx="8229600" cy="1143000"/>
          </a:xfrm>
        </p:spPr>
        <p:txBody>
          <a:bodyPr/>
          <a:lstStyle/>
          <a:p>
            <a:r>
              <a:rPr lang="en-US" altLang="en-US" smtClean="0"/>
              <a:t>Surplus</a:t>
            </a:r>
          </a:p>
        </p:txBody>
      </p:sp>
      <p:sp>
        <p:nvSpPr>
          <p:cNvPr id="93187" name="Rectangle 3"/>
          <p:cNvSpPr>
            <a:spLocks noGrp="1" noChangeArrowheads="1"/>
          </p:cNvSpPr>
          <p:nvPr>
            <p:ph type="body" idx="1"/>
          </p:nvPr>
        </p:nvSpPr>
        <p:spPr>
          <a:xfrm>
            <a:off x="0" y="990600"/>
            <a:ext cx="8458200" cy="4830763"/>
          </a:xfrm>
        </p:spPr>
        <p:txBody>
          <a:bodyPr/>
          <a:lstStyle/>
          <a:p>
            <a:r>
              <a:rPr lang="en-US" altLang="en-US" dirty="0" smtClean="0"/>
              <a:t>Quantity supplied (QS) is greater than quantity demanded (QD)</a:t>
            </a:r>
          </a:p>
          <a:p>
            <a:pPr lvl="1"/>
            <a:r>
              <a:rPr lang="en-US" altLang="en-US" dirty="0" smtClean="0"/>
              <a:t>Ex. Overstock stores</a:t>
            </a:r>
          </a:p>
        </p:txBody>
      </p:sp>
      <p:pic>
        <p:nvPicPr>
          <p:cNvPr id="9318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8366"/>
          <a:stretch/>
        </p:blipFill>
        <p:spPr bwMode="auto">
          <a:xfrm>
            <a:off x="1752600" y="2597442"/>
            <a:ext cx="6915150" cy="426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90" name="AutoShape 8"/>
          <p:cNvSpPr>
            <a:spLocks noChangeArrowheads="1"/>
          </p:cNvSpPr>
          <p:nvPr/>
        </p:nvSpPr>
        <p:spPr bwMode="auto">
          <a:xfrm rot="10800000">
            <a:off x="3352800" y="4308620"/>
            <a:ext cx="2362199" cy="838200"/>
          </a:xfrm>
          <a:prstGeom prst="triangle">
            <a:avLst>
              <a:gd name="adj" fmla="val 50000"/>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 name="TextBox 1"/>
          <p:cNvSpPr txBox="1"/>
          <p:nvPr/>
        </p:nvSpPr>
        <p:spPr>
          <a:xfrm>
            <a:off x="4102530" y="4366540"/>
            <a:ext cx="862737" cy="369332"/>
          </a:xfrm>
          <a:prstGeom prst="rect">
            <a:avLst/>
          </a:prstGeom>
          <a:noFill/>
        </p:spPr>
        <p:txBody>
          <a:bodyPr wrap="none" rtlCol="0">
            <a:spAutoFit/>
          </a:bodyPr>
          <a:lstStyle/>
          <a:p>
            <a:r>
              <a:rPr lang="en-US" dirty="0" smtClean="0"/>
              <a:t>surplus</a:t>
            </a:r>
            <a:endParaRPr lang="en-US" dirty="0"/>
          </a:p>
        </p:txBody>
      </p:sp>
    </p:spTree>
    <p:extLst>
      <p:ext uri="{BB962C8B-B14F-4D97-AF65-F5344CB8AC3E}">
        <p14:creationId xmlns:p14="http://schemas.microsoft.com/office/powerpoint/2010/main" val="1917483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0"/>
            <a:ext cx="8229600" cy="1143000"/>
          </a:xfrm>
        </p:spPr>
        <p:txBody>
          <a:bodyPr/>
          <a:lstStyle/>
          <a:p>
            <a:r>
              <a:rPr lang="en-US" altLang="en-US" smtClean="0"/>
              <a:t>Shortage</a:t>
            </a:r>
          </a:p>
        </p:txBody>
      </p:sp>
      <p:sp>
        <p:nvSpPr>
          <p:cNvPr id="94211" name="Rectangle 3"/>
          <p:cNvSpPr>
            <a:spLocks noGrp="1" noChangeArrowheads="1"/>
          </p:cNvSpPr>
          <p:nvPr>
            <p:ph type="body" idx="1"/>
          </p:nvPr>
        </p:nvSpPr>
        <p:spPr>
          <a:xfrm>
            <a:off x="0" y="990600"/>
            <a:ext cx="8686800" cy="4754563"/>
          </a:xfrm>
        </p:spPr>
        <p:txBody>
          <a:bodyPr/>
          <a:lstStyle/>
          <a:p>
            <a:r>
              <a:rPr lang="en-US" altLang="en-US" dirty="0" smtClean="0"/>
              <a:t>Quantity demanded (QD) is greater than quantity supplied (QS)</a:t>
            </a:r>
          </a:p>
          <a:p>
            <a:pPr lvl="1"/>
            <a:r>
              <a:rPr lang="en-US" altLang="en-US" dirty="0" smtClean="0"/>
              <a:t>Ex. </a:t>
            </a:r>
            <a:r>
              <a:rPr lang="en-US" altLang="en-US" dirty="0" smtClean="0"/>
              <a:t>Beyoncé </a:t>
            </a:r>
            <a:r>
              <a:rPr lang="en-US" altLang="en-US" dirty="0" smtClean="0"/>
              <a:t>concert tickets</a:t>
            </a:r>
          </a:p>
        </p:txBody>
      </p:sp>
      <p:pic>
        <p:nvPicPr>
          <p:cNvPr id="9421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2298"/>
          <a:stretch/>
        </p:blipFill>
        <p:spPr bwMode="auto">
          <a:xfrm>
            <a:off x="1066800" y="2690949"/>
            <a:ext cx="7067550" cy="416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3" name="AutoShape 5"/>
          <p:cNvSpPr>
            <a:spLocks noChangeArrowheads="1"/>
          </p:cNvSpPr>
          <p:nvPr/>
        </p:nvSpPr>
        <p:spPr bwMode="auto">
          <a:xfrm>
            <a:off x="2438400" y="5181600"/>
            <a:ext cx="2743200" cy="685800"/>
          </a:xfrm>
          <a:prstGeom prst="triangle">
            <a:avLst>
              <a:gd name="adj" fmla="val 50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smtClean="0"/>
              <a:t>shortage</a:t>
            </a:r>
            <a:endParaRPr lang="en-US" altLang="en-US" sz="1800" dirty="0"/>
          </a:p>
        </p:txBody>
      </p:sp>
    </p:spTree>
    <p:extLst>
      <p:ext uri="{BB962C8B-B14F-4D97-AF65-F5344CB8AC3E}">
        <p14:creationId xmlns:p14="http://schemas.microsoft.com/office/powerpoint/2010/main" val="1191229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App1</a:t>
            </a:r>
            <a:endParaRPr lang="en-US" dirty="0"/>
          </a:p>
        </p:txBody>
      </p:sp>
      <p:sp>
        <p:nvSpPr>
          <p:cNvPr id="3" name="Content Placeholder 2"/>
          <p:cNvSpPr>
            <a:spLocks noGrp="1"/>
          </p:cNvSpPr>
          <p:nvPr>
            <p:ph idx="1"/>
          </p:nvPr>
        </p:nvSpPr>
        <p:spPr>
          <a:xfrm>
            <a:off x="76200" y="990600"/>
            <a:ext cx="9067800" cy="5867400"/>
          </a:xfrm>
        </p:spPr>
        <p:txBody>
          <a:bodyPr/>
          <a:lstStyle/>
          <a:p>
            <a:r>
              <a:rPr lang="en-US" dirty="0" smtClean="0"/>
              <a:t>Graph the following situations: </a:t>
            </a:r>
          </a:p>
          <a:p>
            <a:pPr marL="514350" indent="-514350">
              <a:buAutoNum type="arabicPeriod"/>
            </a:pPr>
            <a:r>
              <a:rPr lang="en-US" dirty="0" smtClean="0"/>
              <a:t>When the Segway was first invented, many people thought it would explode to become the next major form of transportation and the investments came pouring in. Sadly for Segway’s founder, this did not come to be. Graph this situation.</a:t>
            </a:r>
          </a:p>
          <a:p>
            <a:pPr marL="514350" indent="-514350">
              <a:buAutoNum type="arabicPeriod"/>
            </a:pPr>
            <a:r>
              <a:rPr lang="en-US" dirty="0" smtClean="0"/>
              <a:t>During the 1970s, the U.S. was in a diplomatic crisis with the Middle East, a region that was supplying the country with most of its oil. People waited in long lines to get gas and gas stations were frequently running out. Graph this situation.</a:t>
            </a:r>
          </a:p>
          <a:p>
            <a:pPr marL="514350" indent="-514350">
              <a:buAutoNum type="arabicPeriod"/>
            </a:pPr>
            <a:endParaRPr lang="en-US" dirty="0" smtClean="0"/>
          </a:p>
        </p:txBody>
      </p:sp>
    </p:spTree>
    <p:extLst>
      <p:ext uri="{BB962C8B-B14F-4D97-AF65-F5344CB8AC3E}">
        <p14:creationId xmlns:p14="http://schemas.microsoft.com/office/powerpoint/2010/main" val="26741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0"/>
            <a:ext cx="8229600" cy="1143000"/>
          </a:xfrm>
        </p:spPr>
        <p:txBody>
          <a:bodyPr/>
          <a:lstStyle/>
          <a:p>
            <a:r>
              <a:rPr lang="en-US" altLang="en-US" dirty="0" smtClean="0"/>
              <a:t>Disequilibrium</a:t>
            </a:r>
          </a:p>
        </p:txBody>
      </p:sp>
      <p:sp>
        <p:nvSpPr>
          <p:cNvPr id="95235" name="Rectangle 3"/>
          <p:cNvSpPr>
            <a:spLocks noGrp="1" noChangeArrowheads="1"/>
          </p:cNvSpPr>
          <p:nvPr>
            <p:ph type="body" idx="1"/>
          </p:nvPr>
        </p:nvSpPr>
        <p:spPr>
          <a:xfrm>
            <a:off x="0" y="838200"/>
            <a:ext cx="9144000" cy="5867400"/>
          </a:xfrm>
        </p:spPr>
        <p:txBody>
          <a:bodyPr/>
          <a:lstStyle/>
          <a:p>
            <a:pPr>
              <a:lnSpc>
                <a:spcPct val="90000"/>
              </a:lnSpc>
            </a:pPr>
            <a:r>
              <a:rPr lang="en-US" altLang="en-US" b="1" dirty="0" smtClean="0"/>
              <a:t>Disequilibrium</a:t>
            </a:r>
            <a:r>
              <a:rPr lang="en-US" altLang="en-US" dirty="0" smtClean="0"/>
              <a:t> occurs when there is a difference between QD and QS</a:t>
            </a:r>
          </a:p>
          <a:p>
            <a:pPr lvl="1">
              <a:lnSpc>
                <a:spcPct val="90000"/>
              </a:lnSpc>
            </a:pPr>
            <a:r>
              <a:rPr lang="en-US" altLang="en-US" dirty="0" smtClean="0"/>
              <a:t>often caused by shift in S or shift in D</a:t>
            </a:r>
          </a:p>
          <a:p>
            <a:pPr lvl="1">
              <a:lnSpc>
                <a:spcPct val="90000"/>
              </a:lnSpc>
            </a:pPr>
            <a:r>
              <a:rPr lang="en-US" altLang="en-US" dirty="0" smtClean="0"/>
              <a:t>Goes away once EP is found again</a:t>
            </a:r>
          </a:p>
          <a:p>
            <a:r>
              <a:rPr lang="en-US" dirty="0"/>
              <a:t>If </a:t>
            </a:r>
            <a:r>
              <a:rPr lang="en-US" dirty="0" smtClean="0"/>
              <a:t>D </a:t>
            </a:r>
            <a:r>
              <a:rPr lang="en-US" dirty="0"/>
              <a:t>increases or </a:t>
            </a:r>
            <a:r>
              <a:rPr lang="en-US" dirty="0" smtClean="0"/>
              <a:t>S </a:t>
            </a:r>
            <a:r>
              <a:rPr lang="en-US" dirty="0"/>
              <a:t>decreases, </a:t>
            </a:r>
            <a:r>
              <a:rPr lang="en-US" dirty="0" smtClean="0"/>
              <a:t>EP goes </a:t>
            </a:r>
            <a:r>
              <a:rPr lang="en-US" dirty="0"/>
              <a:t>up</a:t>
            </a:r>
          </a:p>
          <a:p>
            <a:r>
              <a:rPr lang="en-US" dirty="0"/>
              <a:t>If </a:t>
            </a:r>
            <a:r>
              <a:rPr lang="en-US" dirty="0" smtClean="0"/>
              <a:t>D </a:t>
            </a:r>
            <a:r>
              <a:rPr lang="en-US" dirty="0"/>
              <a:t>decreases or </a:t>
            </a:r>
            <a:r>
              <a:rPr lang="en-US" dirty="0" smtClean="0"/>
              <a:t>S </a:t>
            </a:r>
            <a:r>
              <a:rPr lang="en-US" dirty="0"/>
              <a:t>increases, </a:t>
            </a:r>
            <a:r>
              <a:rPr lang="en-US" dirty="0" smtClean="0"/>
              <a:t>EP goes </a:t>
            </a:r>
            <a:r>
              <a:rPr lang="en-US" dirty="0"/>
              <a:t>down</a:t>
            </a:r>
          </a:p>
          <a:p>
            <a:pPr>
              <a:lnSpc>
                <a:spcPct val="90000"/>
              </a:lnSpc>
            </a:pPr>
            <a:endParaRPr lang="en-US" altLang="en-US" dirty="0" smtClean="0"/>
          </a:p>
        </p:txBody>
      </p:sp>
      <p:pic>
        <p:nvPicPr>
          <p:cNvPr id="1026" name="Picture 2" descr="http://image.slidesharecdn.com/disequilibriumlecture1-141109221418-conversion-gate02/95/disequilibrium-continued-1-638.jpg?cb=1415592963"/>
          <p:cNvPicPr>
            <a:picLocks noChangeAspect="1" noChangeArrowheads="1"/>
          </p:cNvPicPr>
          <p:nvPr/>
        </p:nvPicPr>
        <p:blipFill rotWithShape="1">
          <a:blip r:embed="rId2">
            <a:extLst>
              <a:ext uri="{28A0092B-C50C-407E-A947-70E740481C1C}">
                <a14:useLocalDpi xmlns:a14="http://schemas.microsoft.com/office/drawing/2010/main" val="0"/>
              </a:ext>
            </a:extLst>
          </a:blip>
          <a:srcRect l="26870" t="32544" r="27129" b="7904"/>
          <a:stretch/>
        </p:blipFill>
        <p:spPr bwMode="auto">
          <a:xfrm>
            <a:off x="2895600" y="3895458"/>
            <a:ext cx="3048000" cy="2962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04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App 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9481100"/>
              </p:ext>
            </p:extLst>
          </p:nvPr>
        </p:nvGraphicFramePr>
        <p:xfrm>
          <a:off x="381000" y="990600"/>
          <a:ext cx="8229600" cy="3657600"/>
        </p:xfrm>
        <a:graphic>
          <a:graphicData uri="http://schemas.openxmlformats.org/drawingml/2006/table">
            <a:tbl>
              <a:tblPr firstRow="1" bandRow="1">
                <a:tableStyleId>{5C22544A-7EE6-4342-B048-85BDC9FD1C3A}</a:tableStyleId>
              </a:tblPr>
              <a:tblGrid>
                <a:gridCol w="2743200"/>
                <a:gridCol w="2743200"/>
                <a:gridCol w="2743200"/>
              </a:tblGrid>
              <a:tr h="472440">
                <a:tc>
                  <a:txBody>
                    <a:bodyPr/>
                    <a:lstStyle/>
                    <a:p>
                      <a:r>
                        <a:rPr lang="en-US" sz="2400" baseline="0" dirty="0" smtClean="0">
                          <a:solidFill>
                            <a:schemeClr val="tx1"/>
                          </a:solidFill>
                        </a:rPr>
                        <a:t>Price per Movie Ticket</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Quantity Demanded </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Quantity Supplied</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440">
                <a:tc>
                  <a:txBody>
                    <a:bodyPr/>
                    <a:lstStyle/>
                    <a:p>
                      <a:r>
                        <a:rPr lang="en-US" sz="2400" baseline="0" dirty="0" smtClean="0">
                          <a:solidFill>
                            <a:schemeClr val="tx1"/>
                          </a:solidFill>
                        </a:rPr>
                        <a:t>$5</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1000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10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440">
                <a:tc>
                  <a:txBody>
                    <a:bodyPr/>
                    <a:lstStyle/>
                    <a:p>
                      <a:r>
                        <a:rPr lang="en-US" sz="2400" baseline="0" dirty="0" smtClean="0">
                          <a:solidFill>
                            <a:schemeClr val="tx1"/>
                          </a:solidFill>
                        </a:rPr>
                        <a:t>$6</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900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200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440">
                <a:tc>
                  <a:txBody>
                    <a:bodyPr/>
                    <a:lstStyle/>
                    <a:p>
                      <a:r>
                        <a:rPr lang="en-US" sz="2400" baseline="0" dirty="0" smtClean="0">
                          <a:solidFill>
                            <a:schemeClr val="tx1"/>
                          </a:solidFill>
                        </a:rPr>
                        <a:t>$7</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600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400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440">
                <a:tc>
                  <a:txBody>
                    <a:bodyPr/>
                    <a:lstStyle/>
                    <a:p>
                      <a:r>
                        <a:rPr lang="en-US" sz="2400" baseline="0" dirty="0" smtClean="0">
                          <a:solidFill>
                            <a:schemeClr val="tx1"/>
                          </a:solidFill>
                        </a:rPr>
                        <a:t>$8</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500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500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440">
                <a:tc>
                  <a:txBody>
                    <a:bodyPr/>
                    <a:lstStyle/>
                    <a:p>
                      <a:r>
                        <a:rPr lang="en-US" sz="2400" baseline="0" dirty="0" smtClean="0">
                          <a:solidFill>
                            <a:schemeClr val="tx1"/>
                          </a:solidFill>
                        </a:rPr>
                        <a:t>$9</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300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700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2440">
                <a:tc>
                  <a:txBody>
                    <a:bodyPr/>
                    <a:lstStyle/>
                    <a:p>
                      <a:r>
                        <a:rPr lang="en-US" sz="2400" baseline="0" dirty="0" smtClean="0">
                          <a:solidFill>
                            <a:schemeClr val="tx1"/>
                          </a:solidFill>
                        </a:rPr>
                        <a:t>$10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10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aseline="0" dirty="0" smtClean="0">
                          <a:solidFill>
                            <a:schemeClr val="tx1"/>
                          </a:solidFill>
                        </a:rPr>
                        <a:t>1000</a:t>
                      </a:r>
                      <a:endParaRPr lang="en-US" sz="2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TextBox 6"/>
          <p:cNvSpPr txBox="1"/>
          <p:nvPr/>
        </p:nvSpPr>
        <p:spPr>
          <a:xfrm>
            <a:off x="26126" y="4876799"/>
            <a:ext cx="9064341" cy="1200329"/>
          </a:xfrm>
          <a:prstGeom prst="rect">
            <a:avLst/>
          </a:prstGeom>
          <a:noFill/>
        </p:spPr>
        <p:txBody>
          <a:bodyPr wrap="none" rtlCol="0">
            <a:spAutoFit/>
          </a:bodyPr>
          <a:lstStyle/>
          <a:p>
            <a:pPr marL="342900" indent="-342900">
              <a:buAutoNum type="arabicPeriod"/>
            </a:pPr>
            <a:r>
              <a:rPr lang="en-US" sz="2400" dirty="0" smtClean="0"/>
              <a:t>Using the supply and demand schedule above, draw the 2 curves </a:t>
            </a:r>
          </a:p>
          <a:p>
            <a:r>
              <a:rPr lang="en-US" sz="2400" dirty="0" smtClean="0"/>
              <a:t>2</a:t>
            </a:r>
            <a:r>
              <a:rPr lang="en-US" sz="2400" dirty="0" smtClean="0"/>
              <a:t>. What would equilibrium price be? Mark it on your graphs with a star.</a:t>
            </a:r>
          </a:p>
          <a:p>
            <a:r>
              <a:rPr lang="en-US" sz="2400" dirty="0" smtClean="0"/>
              <a:t>3. What would happen to equilibrium price if demand increased? </a:t>
            </a:r>
          </a:p>
        </p:txBody>
      </p:sp>
    </p:spTree>
    <p:extLst>
      <p:ext uri="{BB962C8B-B14F-4D97-AF65-F5344CB8AC3E}">
        <p14:creationId xmlns:p14="http://schemas.microsoft.com/office/powerpoint/2010/main" val="2218311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App 2 - Economics Paragraph</a:t>
            </a:r>
            <a:endParaRPr lang="en-US" dirty="0"/>
          </a:p>
        </p:txBody>
      </p:sp>
      <p:sp>
        <p:nvSpPr>
          <p:cNvPr id="3" name="Content Placeholder 2"/>
          <p:cNvSpPr>
            <a:spLocks noGrp="1"/>
          </p:cNvSpPr>
          <p:nvPr>
            <p:ph idx="1"/>
          </p:nvPr>
        </p:nvSpPr>
        <p:spPr>
          <a:xfrm>
            <a:off x="0" y="914400"/>
            <a:ext cx="9144000" cy="5943600"/>
          </a:xfrm>
        </p:spPr>
        <p:txBody>
          <a:bodyPr>
            <a:normAutofit lnSpcReduction="10000"/>
          </a:bodyPr>
          <a:lstStyle/>
          <a:p>
            <a:r>
              <a:rPr lang="en-US" dirty="0" smtClean="0"/>
              <a:t>You are considering starting a company and becoming a supplier of a good of your choice.</a:t>
            </a:r>
          </a:p>
          <a:p>
            <a:r>
              <a:rPr lang="en-US" dirty="0" smtClean="0"/>
              <a:t>Describe in a well-written paragraph what you will have to take into consideration when making that choice.</a:t>
            </a:r>
          </a:p>
          <a:p>
            <a:r>
              <a:rPr lang="en-US" dirty="0" smtClean="0"/>
              <a:t>You should use at least 8 of the following economic terms:</a:t>
            </a:r>
          </a:p>
          <a:p>
            <a:r>
              <a:rPr lang="en-US" dirty="0" smtClean="0"/>
              <a:t>Supply, quantity supplied, marginal product, increasing returns, diminishing returns, variable costs, fixed costs, total costs, marginal revenue, marginal costs, profit-maximizing output, elasticity (inelastic/elastic), input costs, </a:t>
            </a:r>
            <a:endParaRPr lang="en-US" dirty="0"/>
          </a:p>
        </p:txBody>
      </p:sp>
    </p:spTree>
    <p:extLst>
      <p:ext uri="{BB962C8B-B14F-4D97-AF65-F5344CB8AC3E}">
        <p14:creationId xmlns:p14="http://schemas.microsoft.com/office/powerpoint/2010/main" val="1038300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System Interventions</a:t>
            </a:r>
            <a:endParaRPr lang="en-US" dirty="0"/>
          </a:p>
        </p:txBody>
      </p:sp>
      <p:sp>
        <p:nvSpPr>
          <p:cNvPr id="3" name="Content Placeholder 2"/>
          <p:cNvSpPr>
            <a:spLocks noGrp="1"/>
          </p:cNvSpPr>
          <p:nvPr>
            <p:ph idx="1"/>
          </p:nvPr>
        </p:nvSpPr>
        <p:spPr/>
        <p:txBody>
          <a:bodyPr/>
          <a:lstStyle/>
          <a:p>
            <a:r>
              <a:rPr lang="en-US" dirty="0" smtClean="0"/>
              <a:t>When a government or supplier intervenes in the market and changes the natural workings of supply and demand to determine prices</a:t>
            </a:r>
            <a:endParaRPr lang="en-US" dirty="0"/>
          </a:p>
        </p:txBody>
      </p:sp>
    </p:spTree>
    <p:extLst>
      <p:ext uri="{BB962C8B-B14F-4D97-AF65-F5344CB8AC3E}">
        <p14:creationId xmlns:p14="http://schemas.microsoft.com/office/powerpoint/2010/main" val="1454042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777</Words>
  <Application>Microsoft Office PowerPoint</Application>
  <PresentationFormat>On-screen Show (4:3)</PresentationFormat>
  <Paragraphs>92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Week 25 notes</vt:lpstr>
      <vt:lpstr>Supply and Demand Interact</vt:lpstr>
      <vt:lpstr>Surplus</vt:lpstr>
      <vt:lpstr>Shortage</vt:lpstr>
      <vt:lpstr>App1</vt:lpstr>
      <vt:lpstr>Disequilibrium</vt:lpstr>
      <vt:lpstr>App 2</vt:lpstr>
      <vt:lpstr>App 2 - Economics Paragraph</vt:lpstr>
      <vt:lpstr>Price System Interventions</vt:lpstr>
      <vt:lpstr>Price System Interventions</vt:lpstr>
      <vt:lpstr>Interventions in Price Systems</vt:lpstr>
      <vt:lpstr>PowerPoint Presentation</vt:lpstr>
      <vt:lpstr>Interventions in Price System</vt:lpstr>
      <vt:lpstr>Interventions in Price System</vt:lpstr>
      <vt:lpstr>App3: Is this a price intervention? If yes, which one?</vt:lpstr>
      <vt:lpstr>Market Structures</vt:lpstr>
      <vt:lpstr>Market Structures</vt:lpstr>
      <vt:lpstr>Market Structures</vt:lpstr>
      <vt:lpstr>App 4</vt:lpstr>
    </vt:vector>
  </TitlesOfParts>
  <Company>Pueblo City Schools D60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25 notes</dc:title>
  <dc:creator>psd60tech</dc:creator>
  <cp:lastModifiedBy>psd60tech</cp:lastModifiedBy>
  <cp:revision>1</cp:revision>
  <dcterms:created xsi:type="dcterms:W3CDTF">2017-03-07T14:36:58Z</dcterms:created>
  <dcterms:modified xsi:type="dcterms:W3CDTF">2017-03-07T14:37:24Z</dcterms:modified>
</cp:coreProperties>
</file>