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E01C-9DDF-4861-9B79-681F541B63E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1F85-9708-4594-8C9D-EC76D65CB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9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E01C-9DDF-4861-9B79-681F541B63E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1F85-9708-4594-8C9D-EC76D65CB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5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E01C-9DDF-4861-9B79-681F541B63E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1F85-9708-4594-8C9D-EC76D65CB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5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E01C-9DDF-4861-9B79-681F541B63E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1F85-9708-4594-8C9D-EC76D65CB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5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E01C-9DDF-4861-9B79-681F541B63E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1F85-9708-4594-8C9D-EC76D65CB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8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E01C-9DDF-4861-9B79-681F541B63E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1F85-9708-4594-8C9D-EC76D65CB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1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E01C-9DDF-4861-9B79-681F541B63E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1F85-9708-4594-8C9D-EC76D65CB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3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E01C-9DDF-4861-9B79-681F541B63E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1F85-9708-4594-8C9D-EC76D65CB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6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E01C-9DDF-4861-9B79-681F541B63E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1F85-9708-4594-8C9D-EC76D65CB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5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E01C-9DDF-4861-9B79-681F541B63E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1F85-9708-4594-8C9D-EC76D65CB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5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E01C-9DDF-4861-9B79-681F541B63E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1F85-9708-4594-8C9D-EC76D65CB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1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DE01C-9DDF-4861-9B79-681F541B63E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71F85-9708-4594-8C9D-EC76D65CB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Notes Week 1: 8/31-9/4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52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27"/>
            <a:ext cx="8229600" cy="1143000"/>
          </a:xfrm>
        </p:spPr>
        <p:txBody>
          <a:bodyPr/>
          <a:lstStyle/>
          <a:p>
            <a:r>
              <a:rPr lang="en-US" dirty="0" smtClean="0"/>
              <a:t>US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754563"/>
          </a:xfrm>
        </p:spPr>
        <p:txBody>
          <a:bodyPr/>
          <a:lstStyle/>
          <a:p>
            <a:r>
              <a:rPr lang="en-US" b="1" dirty="0" smtClean="0"/>
              <a:t>Articles of Confederation </a:t>
            </a:r>
            <a:r>
              <a:rPr lang="en-US" dirty="0" smtClean="0"/>
              <a:t>= first draft of Constitution</a:t>
            </a:r>
          </a:p>
          <a:p>
            <a:pPr lvl="1"/>
            <a:r>
              <a:rPr lang="en-US" dirty="0" smtClean="0"/>
              <a:t>Jefferson perspective dominates</a:t>
            </a:r>
          </a:p>
          <a:p>
            <a:pPr lvl="1"/>
            <a:r>
              <a:rPr lang="en-US" dirty="0" smtClean="0"/>
              <a:t>Very little federal authority</a:t>
            </a:r>
          </a:p>
          <a:p>
            <a:pPr lvl="1"/>
            <a:r>
              <a:rPr lang="en-US" b="1" dirty="0" smtClean="0"/>
              <a:t>Shay’s Rebellion </a:t>
            </a:r>
            <a:r>
              <a:rPr lang="en-US" dirty="0" smtClean="0"/>
              <a:t>sends writers back to the table</a:t>
            </a:r>
          </a:p>
          <a:p>
            <a:pPr lvl="2"/>
            <a:r>
              <a:rPr lang="en-US" dirty="0" smtClean="0"/>
              <a:t>Fed. </a:t>
            </a:r>
            <a:r>
              <a:rPr lang="en-US" dirty="0" err="1" smtClean="0"/>
              <a:t>Govt</a:t>
            </a:r>
            <a:r>
              <a:rPr lang="en-US" dirty="0" smtClean="0"/>
              <a:t> lacks basic power to collect taxes, quell rebellion</a:t>
            </a:r>
          </a:p>
        </p:txBody>
      </p:sp>
      <p:pic>
        <p:nvPicPr>
          <p:cNvPr id="1026" name="Picture 2" descr="http://www.ttb.gov/images/image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63844"/>
            <a:ext cx="3962400" cy="279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76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US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5334000"/>
          </a:xfrm>
        </p:spPr>
        <p:txBody>
          <a:bodyPr/>
          <a:lstStyle/>
          <a:p>
            <a:r>
              <a:rPr lang="en-US" dirty="0" smtClean="0"/>
              <a:t>Constitutional Convention called – 1787</a:t>
            </a:r>
          </a:p>
          <a:p>
            <a:r>
              <a:rPr lang="en-US" dirty="0" smtClean="0"/>
              <a:t>Some say new Constitution gives too much federal power</a:t>
            </a:r>
          </a:p>
          <a:p>
            <a:pPr lvl="1"/>
            <a:r>
              <a:rPr lang="en-US" dirty="0" smtClean="0"/>
              <a:t>Solution: </a:t>
            </a:r>
            <a:r>
              <a:rPr lang="en-US" b="1" dirty="0" smtClean="0"/>
              <a:t>Bill of Rights </a:t>
            </a:r>
            <a:r>
              <a:rPr lang="en-US" dirty="0" smtClean="0"/>
              <a:t>added as compromise</a:t>
            </a:r>
          </a:p>
          <a:p>
            <a:pPr lvl="2"/>
            <a:r>
              <a:rPr lang="en-US" dirty="0" smtClean="0"/>
              <a:t>first 10 Amendments to Constitution</a:t>
            </a:r>
          </a:p>
          <a:p>
            <a:pPr lvl="2"/>
            <a:r>
              <a:rPr lang="en-US" dirty="0" smtClean="0"/>
              <a:t>Basic rights of individuals and states</a:t>
            </a:r>
            <a:endParaRPr lang="en-US" dirty="0"/>
          </a:p>
        </p:txBody>
      </p:sp>
      <p:pic>
        <p:nvPicPr>
          <p:cNvPr id="4" name="Picture 2" descr="http://www.bbopp.us/wp-content/uploads/2013/06/US-Constit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24848"/>
            <a:ext cx="3657600" cy="242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7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800600"/>
          </a:xfrm>
        </p:spPr>
        <p:txBody>
          <a:bodyPr/>
          <a:lstStyle/>
          <a:p>
            <a:r>
              <a:rPr lang="en-US" dirty="0" smtClean="0"/>
              <a:t>the institution through which a state maintains social order, provides public services, and enforces decisions that are binding on all its residents</a:t>
            </a:r>
            <a:endParaRPr lang="en-US" dirty="0"/>
          </a:p>
        </p:txBody>
      </p:sp>
      <p:pic>
        <p:nvPicPr>
          <p:cNvPr id="1026" name="Picture 2" descr="http://mainstreetinclusionadvisors.com/portals/0/Images/wordcloudgovfre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021" y="3352800"/>
            <a:ext cx="5550606" cy="332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32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2901"/>
            <a:ext cx="8229600" cy="1143000"/>
          </a:xfrm>
        </p:spPr>
        <p:txBody>
          <a:bodyPr/>
          <a:lstStyle/>
          <a:p>
            <a:r>
              <a:rPr lang="en-US" dirty="0" smtClean="0"/>
              <a:t>Purposes of </a:t>
            </a:r>
            <a:r>
              <a:rPr lang="en-US" dirty="0" err="1" smtClean="0"/>
              <a:t>Govt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724400"/>
          </a:xfrm>
        </p:spPr>
        <p:txBody>
          <a:bodyPr/>
          <a:lstStyle/>
          <a:p>
            <a:r>
              <a:rPr lang="en-US" dirty="0" smtClean="0"/>
              <a:t>Maintain social order</a:t>
            </a:r>
          </a:p>
          <a:p>
            <a:pPr lvl="1"/>
            <a:r>
              <a:rPr lang="en-US" dirty="0" smtClean="0"/>
              <a:t>Ex. Laws, police force</a:t>
            </a:r>
          </a:p>
          <a:p>
            <a:r>
              <a:rPr lang="en-US" dirty="0" smtClean="0"/>
              <a:t>Provide public services</a:t>
            </a:r>
          </a:p>
          <a:p>
            <a:pPr lvl="1"/>
            <a:r>
              <a:rPr lang="en-US" dirty="0" smtClean="0"/>
              <a:t>Ex. Roads, sewers, etc.</a:t>
            </a:r>
          </a:p>
          <a:p>
            <a:r>
              <a:rPr lang="en-US" dirty="0" smtClean="0"/>
              <a:t>National security</a:t>
            </a:r>
          </a:p>
          <a:p>
            <a:pPr lvl="1"/>
            <a:r>
              <a:rPr lang="en-US" dirty="0" smtClean="0"/>
              <a:t>Ex. military actions, diplomacy</a:t>
            </a:r>
          </a:p>
          <a:p>
            <a:r>
              <a:rPr lang="en-US" dirty="0" smtClean="0"/>
              <a:t>Economic decision-making</a:t>
            </a:r>
          </a:p>
          <a:p>
            <a:pPr lvl="1"/>
            <a:r>
              <a:rPr lang="en-US" dirty="0" smtClean="0"/>
              <a:t>Ex. Regulate pollution, taxes</a:t>
            </a:r>
            <a:endParaRPr lang="en-US" dirty="0"/>
          </a:p>
        </p:txBody>
      </p:sp>
      <p:pic>
        <p:nvPicPr>
          <p:cNvPr id="1026" name="Picture 2" descr="http://www.thepoke.co.uk/wp-content/uploads/2010/10/GOVERNMENT-CUTS-ON-CO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1"/>
          <a:stretch/>
        </p:blipFill>
        <p:spPr bwMode="auto">
          <a:xfrm>
            <a:off x="4419600" y="1066800"/>
            <a:ext cx="4725444" cy="292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556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Founding of US Govt.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76800"/>
          </a:xfrm>
        </p:spPr>
        <p:txBody>
          <a:bodyPr/>
          <a:lstStyle/>
          <a:p>
            <a:r>
              <a:rPr lang="en-US" dirty="0" smtClean="0"/>
              <a:t>US controlled by Great Britain under King George III</a:t>
            </a:r>
          </a:p>
          <a:p>
            <a:pPr lvl="1"/>
            <a:r>
              <a:rPr lang="en-US" dirty="0" smtClean="0"/>
              <a:t>No representation in Br. Parliament </a:t>
            </a:r>
          </a:p>
          <a:p>
            <a:r>
              <a:rPr lang="en-US" b="1" dirty="0" smtClean="0"/>
              <a:t>Declaration of Independence </a:t>
            </a:r>
            <a:r>
              <a:rPr lang="en-US" dirty="0" smtClean="0"/>
              <a:t>– July 4, 1776</a:t>
            </a:r>
          </a:p>
          <a:p>
            <a:pPr lvl="1"/>
            <a:r>
              <a:rPr lang="en-US" dirty="0" smtClean="0"/>
              <a:t>Monarchy is tyranny</a:t>
            </a:r>
          </a:p>
          <a:p>
            <a:pPr lvl="1"/>
            <a:r>
              <a:rPr lang="en-US" dirty="0" smtClean="0"/>
              <a:t>People have rights to life, liberty, pursuit of happiness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b="1" dirty="0"/>
          </a:p>
        </p:txBody>
      </p:sp>
      <p:pic>
        <p:nvPicPr>
          <p:cNvPr id="2052" name="Picture 4" descr="http://smithrebellion1765.com/wp-content/uploads/2010/08/george3brit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38600"/>
            <a:ext cx="178332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1.gstatic.com/images?q=tbn:ANd9GcTL-5nbslny8kJLY5TORHcKO905HT4vhfFwLURCr7SEGlQEfX5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30" y="4038600"/>
            <a:ext cx="175099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142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Founding of U.S. </a:t>
            </a:r>
            <a:r>
              <a:rPr lang="en-US" dirty="0" err="1" smtClean="0"/>
              <a:t>Govt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24000"/>
            <a:ext cx="9123123" cy="4724400"/>
          </a:xfrm>
        </p:spPr>
        <p:txBody>
          <a:bodyPr/>
          <a:lstStyle/>
          <a:p>
            <a:r>
              <a:rPr lang="en-US" b="1" dirty="0" smtClean="0"/>
              <a:t>Revolutionary War</a:t>
            </a:r>
            <a:r>
              <a:rPr lang="en-US" dirty="0" smtClean="0"/>
              <a:t> – war of U.S. independence fought between American colonists and British </a:t>
            </a:r>
          </a:p>
          <a:p>
            <a:pPr lvl="1"/>
            <a:r>
              <a:rPr lang="en-US" dirty="0" smtClean="0"/>
              <a:t>Americans win</a:t>
            </a:r>
          </a:p>
          <a:p>
            <a:pPr lvl="1"/>
            <a:r>
              <a:rPr lang="en-US" dirty="0" smtClean="0"/>
              <a:t>Want to establish a </a:t>
            </a:r>
            <a:r>
              <a:rPr lang="en-US" b="1" dirty="0" smtClean="0"/>
              <a:t>republic</a:t>
            </a:r>
            <a:r>
              <a:rPr lang="en-US" dirty="0" smtClean="0"/>
              <a:t> – government where power rests in elected representatives</a:t>
            </a:r>
            <a:endParaRPr lang="en-US" dirty="0"/>
          </a:p>
        </p:txBody>
      </p:sp>
      <p:pic>
        <p:nvPicPr>
          <p:cNvPr id="4" name="Picture 2" descr="http://www.ocontofalls.k12.wi.us/faculty/cincho/Graphics/revolutionary_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42195"/>
            <a:ext cx="4398723" cy="275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24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534400" cy="4754563"/>
          </a:xfrm>
        </p:spPr>
        <p:txBody>
          <a:bodyPr/>
          <a:lstStyle/>
          <a:p>
            <a:r>
              <a:rPr lang="en-US" b="1" dirty="0" smtClean="0"/>
              <a:t>Constitution: </a:t>
            </a:r>
            <a:r>
              <a:rPr lang="en-US" dirty="0" smtClean="0"/>
              <a:t>a standard set of laws by which a government is established</a:t>
            </a:r>
            <a:endParaRPr lang="en-US" b="1" dirty="0"/>
          </a:p>
        </p:txBody>
      </p:sp>
      <p:pic>
        <p:nvPicPr>
          <p:cNvPr id="1026" name="Picture 2" descr="http://actnowus.org/the%20constit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5181600" cy="344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70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447801"/>
            <a:ext cx="9067800" cy="502919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Creates </a:t>
            </a:r>
            <a:r>
              <a:rPr lang="en-US" b="1" dirty="0"/>
              <a:t>b</a:t>
            </a:r>
            <a:r>
              <a:rPr lang="en-US" b="1" dirty="0" smtClean="0"/>
              <a:t>alance of power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Between federal and state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govts</a:t>
            </a:r>
            <a:r>
              <a:rPr lang="en-US" dirty="0" smtClean="0"/>
              <a:t>: </a:t>
            </a:r>
            <a:r>
              <a:rPr lang="en-US" b="1" dirty="0" smtClean="0"/>
              <a:t>federalism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Between 3 branches of </a:t>
            </a:r>
            <a:r>
              <a:rPr lang="en-US" dirty="0" err="1" smtClean="0"/>
              <a:t>govt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Between people and </a:t>
            </a:r>
            <a:r>
              <a:rPr lang="en-US" dirty="0" err="1" smtClean="0"/>
              <a:t>govt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Establishes rights of citizens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Explains how </a:t>
            </a:r>
            <a:r>
              <a:rPr lang="en-US" dirty="0" err="1" smtClean="0"/>
              <a:t>govt</a:t>
            </a:r>
            <a:r>
              <a:rPr lang="en-US" dirty="0" smtClean="0"/>
              <a:t> completes necessary tasks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  <p:sp>
        <p:nvSpPr>
          <p:cNvPr id="2" name="AutoShape 2" descr="http://blog.constitutioncenter.org/wp-content/uploads/2012/02/Constitutional_Convention_17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blog.constitutioncenter.org/wp-content/uploads/2012/02/Constitutional_Convention_17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28" y="1447800"/>
            <a:ext cx="3970964" cy="259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687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4639"/>
            <a:ext cx="8229600" cy="1143000"/>
          </a:xfrm>
        </p:spPr>
        <p:txBody>
          <a:bodyPr/>
          <a:lstStyle/>
          <a:p>
            <a:r>
              <a:rPr lang="en-US" dirty="0" smtClean="0"/>
              <a:t>US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4983163"/>
          </a:xfrm>
        </p:spPr>
        <p:txBody>
          <a:bodyPr/>
          <a:lstStyle/>
          <a:p>
            <a:r>
              <a:rPr lang="en-US" dirty="0" smtClean="0"/>
              <a:t>Origins and Influences on U.S. governance:</a:t>
            </a:r>
          </a:p>
          <a:p>
            <a:pPr lvl="1"/>
            <a:r>
              <a:rPr lang="en-US" b="1" dirty="0"/>
              <a:t>Enlightenment</a:t>
            </a:r>
            <a:r>
              <a:rPr lang="en-US" dirty="0"/>
              <a:t> ideas – reason, logic over faith</a:t>
            </a:r>
          </a:p>
          <a:p>
            <a:pPr lvl="2"/>
            <a:r>
              <a:rPr lang="en-US" b="1" dirty="0"/>
              <a:t>John Locke</a:t>
            </a:r>
            <a:r>
              <a:rPr lang="en-US" dirty="0"/>
              <a:t> – life, liberty, </a:t>
            </a:r>
            <a:r>
              <a:rPr lang="en-US" dirty="0" smtClean="0"/>
              <a:t>property</a:t>
            </a:r>
          </a:p>
          <a:p>
            <a:pPr lvl="1"/>
            <a:r>
              <a:rPr lang="en-US" b="1" dirty="0" smtClean="0"/>
              <a:t>Magna </a:t>
            </a:r>
            <a:r>
              <a:rPr lang="en-US" b="1" dirty="0" err="1" smtClean="0"/>
              <a:t>Carta</a:t>
            </a:r>
            <a:r>
              <a:rPr lang="en-US" dirty="0" smtClean="0"/>
              <a:t>: British document – 1215</a:t>
            </a:r>
          </a:p>
          <a:p>
            <a:pPr lvl="2"/>
            <a:r>
              <a:rPr lang="en-US" dirty="0" smtClean="0"/>
              <a:t>Guarantees basic rights to citizens</a:t>
            </a:r>
          </a:p>
          <a:p>
            <a:pPr lvl="1"/>
            <a:r>
              <a:rPr lang="en-US" b="1" dirty="0" smtClean="0"/>
              <a:t>Mayflower Compact</a:t>
            </a:r>
            <a:r>
              <a:rPr lang="en-US" dirty="0" smtClean="0"/>
              <a:t>: signed by Puritan Separatists on reaching New World - 1620</a:t>
            </a:r>
          </a:p>
          <a:p>
            <a:pPr lvl="2"/>
            <a:r>
              <a:rPr lang="en-US" dirty="0" smtClean="0"/>
              <a:t>Establishes precedence of self-government</a:t>
            </a:r>
          </a:p>
        </p:txBody>
      </p:sp>
      <p:sp>
        <p:nvSpPr>
          <p:cNvPr id="4" name="AutoShape 2" descr="http://www.kingsacademy.com/mhodges/07_Special-Documents/Historical-Documents/Photocopies+Illustrations/1620_signing-Mayflower-Compac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www.kingsacademy.com/mhodges/07_Special-Documents/Historical-Documents/Photocopies+Illustrations/1620_signing-Mayflower-Compac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flmayflower.com/images/sign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55088"/>
            <a:ext cx="2685417" cy="190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96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US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15000"/>
          </a:xfrm>
        </p:spPr>
        <p:txBody>
          <a:bodyPr/>
          <a:lstStyle/>
          <a:p>
            <a:r>
              <a:rPr lang="en-US" dirty="0" smtClean="0"/>
              <a:t>Fundamental argument: who gets more power, states or the federal </a:t>
            </a:r>
            <a:r>
              <a:rPr lang="en-US" dirty="0" err="1" smtClean="0"/>
              <a:t>govt</a:t>
            </a:r>
            <a:r>
              <a:rPr lang="en-US" dirty="0" smtClean="0"/>
              <a:t>?</a:t>
            </a:r>
          </a:p>
          <a:p>
            <a:pPr lvl="1"/>
            <a:r>
              <a:rPr lang="en-US" b="1" dirty="0" smtClean="0"/>
              <a:t>Thomas Jefferson</a:t>
            </a:r>
            <a:r>
              <a:rPr lang="en-US" dirty="0" smtClean="0"/>
              <a:t>: state power</a:t>
            </a:r>
          </a:p>
          <a:p>
            <a:pPr lvl="1"/>
            <a:r>
              <a:rPr lang="en-US" b="1" dirty="0" smtClean="0"/>
              <a:t>Alexander Hamilton</a:t>
            </a:r>
            <a:r>
              <a:rPr lang="en-US" dirty="0" smtClean="0"/>
              <a:t>: federal power</a:t>
            </a:r>
          </a:p>
          <a:p>
            <a:pPr lvl="2"/>
            <a:r>
              <a:rPr lang="en-US" dirty="0" smtClean="0"/>
              <a:t>lays out ideas in </a:t>
            </a:r>
            <a:r>
              <a:rPr lang="en-US" b="1" dirty="0" smtClean="0"/>
              <a:t>Federalist Papers</a:t>
            </a:r>
            <a:endParaRPr lang="en-US" dirty="0" smtClean="0"/>
          </a:p>
        </p:txBody>
      </p:sp>
      <p:pic>
        <p:nvPicPr>
          <p:cNvPr id="5122" name="Picture 2" descr="http://nationalhumanitiescenter.org/ows/seminars/images/hamjeff_cor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14390"/>
            <a:ext cx="5486400" cy="32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879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353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Notes Week 1: 8/31-9/4</vt:lpstr>
      <vt:lpstr>Government Defined</vt:lpstr>
      <vt:lpstr>Purposes of Govt</vt:lpstr>
      <vt:lpstr>Founding of US Govt.</vt:lpstr>
      <vt:lpstr>Founding of U.S. Govt</vt:lpstr>
      <vt:lpstr>US Constitution</vt:lpstr>
      <vt:lpstr>US Constitution</vt:lpstr>
      <vt:lpstr>US Constitution</vt:lpstr>
      <vt:lpstr>US Constitution</vt:lpstr>
      <vt:lpstr>US Constitution</vt:lpstr>
      <vt:lpstr>US Constitution</vt:lpstr>
    </vt:vector>
  </TitlesOfParts>
  <Company>Pueblo City Schools D60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Week 1: 8/31-9/4</dc:title>
  <dc:creator>psd60tech</dc:creator>
  <cp:lastModifiedBy>psd60tech</cp:lastModifiedBy>
  <cp:revision>2</cp:revision>
  <dcterms:created xsi:type="dcterms:W3CDTF">2015-08-26T15:46:08Z</dcterms:created>
  <dcterms:modified xsi:type="dcterms:W3CDTF">2015-09-10T18:47:46Z</dcterms:modified>
</cp:coreProperties>
</file>