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4DA89A-A8FC-4D91-A253-17E43B2511B3}"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206271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DA89A-A8FC-4D91-A253-17E43B2511B3}"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2031149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DA89A-A8FC-4D91-A253-17E43B2511B3}"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106171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DA89A-A8FC-4D91-A253-17E43B2511B3}"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1614746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4DA89A-A8FC-4D91-A253-17E43B2511B3}"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3937285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4DA89A-A8FC-4D91-A253-17E43B2511B3}"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1051929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4DA89A-A8FC-4D91-A253-17E43B2511B3}"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413066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4DA89A-A8FC-4D91-A253-17E43B2511B3}"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332614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DA89A-A8FC-4D91-A253-17E43B2511B3}"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180119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DA89A-A8FC-4D91-A253-17E43B2511B3}"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4006771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DA89A-A8FC-4D91-A253-17E43B2511B3}"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19036-C3B8-4CA5-88AD-50810EF3D8B0}" type="slidenum">
              <a:rPr lang="en-US" smtClean="0"/>
              <a:t>‹#›</a:t>
            </a:fld>
            <a:endParaRPr lang="en-US"/>
          </a:p>
        </p:txBody>
      </p:sp>
    </p:spTree>
    <p:extLst>
      <p:ext uri="{BB962C8B-B14F-4D97-AF65-F5344CB8AC3E}">
        <p14:creationId xmlns:p14="http://schemas.microsoft.com/office/powerpoint/2010/main" val="4095314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DA89A-A8FC-4D91-A253-17E43B2511B3}" type="datetimeFigureOut">
              <a:rPr lang="en-US" smtClean="0"/>
              <a:t>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19036-C3B8-4CA5-88AD-50810EF3D8B0}" type="slidenum">
              <a:rPr lang="en-US" smtClean="0"/>
              <a:t>‹#›</a:t>
            </a:fld>
            <a:endParaRPr lang="en-US"/>
          </a:p>
        </p:txBody>
      </p:sp>
    </p:spTree>
    <p:extLst>
      <p:ext uri="{BB962C8B-B14F-4D97-AF65-F5344CB8AC3E}">
        <p14:creationId xmlns:p14="http://schemas.microsoft.com/office/powerpoint/2010/main" val="2309736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19 notes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7321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266700"/>
            <a:ext cx="8229600" cy="1143000"/>
          </a:xfrm>
        </p:spPr>
        <p:txBody>
          <a:bodyPr/>
          <a:lstStyle/>
          <a:p>
            <a:pPr eaLnBrk="1" hangingPunct="1"/>
            <a:r>
              <a:rPr lang="en-US" altLang="en-US" smtClean="0"/>
              <a:t>Economic Choice</a:t>
            </a:r>
          </a:p>
        </p:txBody>
      </p:sp>
      <p:sp>
        <p:nvSpPr>
          <p:cNvPr id="13315" name="Rectangle 3"/>
          <p:cNvSpPr>
            <a:spLocks noGrp="1" noChangeArrowheads="1"/>
          </p:cNvSpPr>
          <p:nvPr>
            <p:ph type="body" idx="1"/>
          </p:nvPr>
        </p:nvSpPr>
        <p:spPr>
          <a:xfrm>
            <a:off x="0" y="1981200"/>
            <a:ext cx="8915400" cy="4876800"/>
          </a:xfrm>
        </p:spPr>
        <p:txBody>
          <a:bodyPr/>
          <a:lstStyle/>
          <a:p>
            <a:pPr eaLnBrk="1" hangingPunct="1"/>
            <a:r>
              <a:rPr lang="en-US" altLang="en-US" sz="2800" b="1" dirty="0" smtClean="0"/>
              <a:t>How we decide:</a:t>
            </a:r>
          </a:p>
          <a:p>
            <a:pPr lvl="1" eaLnBrk="1" hangingPunct="1"/>
            <a:r>
              <a:rPr lang="en-US" altLang="en-US" sz="2400" dirty="0" smtClean="0"/>
              <a:t>Weigh </a:t>
            </a:r>
            <a:r>
              <a:rPr lang="en-US" altLang="en-US" sz="2400" b="1" dirty="0" smtClean="0"/>
              <a:t>costs </a:t>
            </a:r>
            <a:r>
              <a:rPr lang="en-US" altLang="en-US" sz="2400" dirty="0" smtClean="0"/>
              <a:t>(negative outcomes) and </a:t>
            </a:r>
            <a:r>
              <a:rPr lang="en-US" altLang="en-US" sz="2400" b="1" dirty="0" smtClean="0"/>
              <a:t>benefits </a:t>
            </a:r>
            <a:r>
              <a:rPr lang="en-US" altLang="en-US" sz="2400" dirty="0" smtClean="0"/>
              <a:t>(positive outcomes)</a:t>
            </a:r>
          </a:p>
          <a:p>
            <a:pPr lvl="2" eaLnBrk="1" hangingPunct="1"/>
            <a:r>
              <a:rPr lang="en-US" altLang="en-US" sz="2000" dirty="0" smtClean="0"/>
              <a:t>“No such thing as a free lunch” – every choice has costs</a:t>
            </a:r>
            <a:endParaRPr lang="en-US" altLang="en-US" sz="2000" b="1" dirty="0" smtClean="0"/>
          </a:p>
          <a:p>
            <a:pPr lvl="1" eaLnBrk="1" hangingPunct="1"/>
            <a:r>
              <a:rPr lang="en-US" altLang="en-US" sz="2400" dirty="0" smtClean="0"/>
              <a:t>Look at</a:t>
            </a:r>
            <a:r>
              <a:rPr lang="en-US" altLang="en-US" sz="2400" b="1" dirty="0" smtClean="0"/>
              <a:t> incentives</a:t>
            </a:r>
            <a:r>
              <a:rPr lang="en-US" altLang="en-US" sz="2400" dirty="0" smtClean="0"/>
              <a:t>: benefits offered to encourage certain behaviors</a:t>
            </a:r>
          </a:p>
          <a:p>
            <a:pPr lvl="2" eaLnBrk="1" hangingPunct="1"/>
            <a:r>
              <a:rPr lang="en-US" altLang="en-US" sz="2000" dirty="0" smtClean="0"/>
              <a:t>Ex. Grades in school, sales</a:t>
            </a:r>
          </a:p>
          <a:p>
            <a:pPr lvl="1" eaLnBrk="1" hangingPunct="1"/>
            <a:r>
              <a:rPr lang="en-US" altLang="en-US" sz="2400" dirty="0" smtClean="0"/>
              <a:t>Consider</a:t>
            </a:r>
            <a:r>
              <a:rPr lang="en-US" altLang="en-US" sz="2400" b="1" dirty="0" smtClean="0"/>
              <a:t> utility</a:t>
            </a:r>
            <a:r>
              <a:rPr lang="en-US" altLang="en-US" sz="2400" dirty="0" smtClean="0"/>
              <a:t>: inherent benefit gained from a good or service, usefulness</a:t>
            </a:r>
          </a:p>
          <a:p>
            <a:pPr lvl="2" eaLnBrk="1" hangingPunct="1"/>
            <a:r>
              <a:rPr lang="en-US" altLang="en-US" sz="2000" dirty="0" smtClean="0"/>
              <a:t>Ex: phone may be costly but it’s utility is immense</a:t>
            </a:r>
          </a:p>
        </p:txBody>
      </p:sp>
      <p:pic>
        <p:nvPicPr>
          <p:cNvPr id="13316" name="Picture 5" descr="http://thegivegive.com/wp-content/uploads/2012/06/the-givegive-referral-incentives-425x211.jpg"/>
          <p:cNvPicPr>
            <a:picLocks noChangeAspect="1" noChangeArrowheads="1"/>
          </p:cNvPicPr>
          <p:nvPr/>
        </p:nvPicPr>
        <p:blipFill>
          <a:blip r:embed="rId2">
            <a:extLst>
              <a:ext uri="{28A0092B-C50C-407E-A947-70E740481C1C}">
                <a14:useLocalDpi xmlns:a14="http://schemas.microsoft.com/office/drawing/2010/main" val="0"/>
              </a:ext>
            </a:extLst>
          </a:blip>
          <a:srcRect l="15089" r="28123"/>
          <a:stretch>
            <a:fillRect/>
          </a:stretch>
        </p:blipFill>
        <p:spPr bwMode="auto">
          <a:xfrm>
            <a:off x="5943600" y="0"/>
            <a:ext cx="2787904"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4661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Economic Choice</a:t>
            </a:r>
          </a:p>
        </p:txBody>
      </p:sp>
      <p:sp>
        <p:nvSpPr>
          <p:cNvPr id="14339" name="Rectangle 3"/>
          <p:cNvSpPr>
            <a:spLocks noGrp="1" noChangeArrowheads="1"/>
          </p:cNvSpPr>
          <p:nvPr>
            <p:ph type="body" idx="1"/>
          </p:nvPr>
        </p:nvSpPr>
        <p:spPr>
          <a:xfrm>
            <a:off x="0" y="1371600"/>
            <a:ext cx="9144000" cy="5181600"/>
          </a:xfrm>
        </p:spPr>
        <p:txBody>
          <a:bodyPr/>
          <a:lstStyle/>
          <a:p>
            <a:pPr eaLnBrk="1" hangingPunct="1"/>
            <a:r>
              <a:rPr lang="en-US" altLang="en-US" sz="2800" dirty="0" smtClean="0"/>
              <a:t>Consider </a:t>
            </a:r>
            <a:r>
              <a:rPr lang="en-US" altLang="en-US" sz="2800" b="1" dirty="0" smtClean="0"/>
              <a:t>opportunity costs</a:t>
            </a:r>
            <a:r>
              <a:rPr lang="en-US" altLang="en-US" sz="2800" dirty="0" smtClean="0"/>
              <a:t>: the value of the next-best alternative, the choice you didn’t make</a:t>
            </a:r>
          </a:p>
          <a:p>
            <a:pPr lvl="1" eaLnBrk="1" hangingPunct="1"/>
            <a:r>
              <a:rPr lang="en-US" altLang="en-US" sz="2400" dirty="0" smtClean="0"/>
              <a:t>Ex. Opportunity cost of college = working </a:t>
            </a:r>
          </a:p>
          <a:p>
            <a:pPr eaLnBrk="1" hangingPunct="1"/>
            <a:r>
              <a:rPr lang="en-US" altLang="en-US" sz="2800" b="1" dirty="0" smtClean="0"/>
              <a:t>Economize: </a:t>
            </a:r>
            <a:r>
              <a:rPr lang="en-US" altLang="en-US" sz="2800" dirty="0" smtClean="0"/>
              <a:t>weight costs and benefits to make a choice</a:t>
            </a:r>
          </a:p>
          <a:p>
            <a:pPr lvl="1" eaLnBrk="1" hangingPunct="1">
              <a:spcBef>
                <a:spcPct val="0"/>
              </a:spcBef>
            </a:pPr>
            <a:r>
              <a:rPr lang="en-US" altLang="en-US" sz="2400" b="1" dirty="0" smtClean="0"/>
              <a:t>Cost-benefit analysis: </a:t>
            </a:r>
            <a:r>
              <a:rPr lang="en-US" altLang="en-US" sz="2400" dirty="0" smtClean="0"/>
              <a:t>a t-chart that assesses costs versus benefits and aids in decision-making</a:t>
            </a:r>
          </a:p>
          <a:p>
            <a:pPr eaLnBrk="1" hangingPunct="1"/>
            <a:endParaRPr lang="en-US" altLang="en-US" dirty="0" smtClean="0"/>
          </a:p>
        </p:txBody>
      </p:sp>
      <p:pic>
        <p:nvPicPr>
          <p:cNvPr id="14340" name="Picture 5" descr="http://youarebeingmanipulated.com/wp-content/uploads/2012/06/Free-food-Lond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343400"/>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73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143000"/>
          </a:xfrm>
        </p:spPr>
        <p:txBody>
          <a:bodyPr/>
          <a:lstStyle/>
          <a:p>
            <a:pPr eaLnBrk="1" hangingPunct="1"/>
            <a:r>
              <a:rPr lang="en-US" altLang="en-US" smtClean="0"/>
              <a:t>Economic Choice</a:t>
            </a:r>
          </a:p>
        </p:txBody>
      </p:sp>
      <p:sp>
        <p:nvSpPr>
          <p:cNvPr id="16387" name="Rectangle 3"/>
          <p:cNvSpPr>
            <a:spLocks noGrp="1" noChangeArrowheads="1"/>
          </p:cNvSpPr>
          <p:nvPr>
            <p:ph type="body" idx="1"/>
          </p:nvPr>
        </p:nvSpPr>
        <p:spPr>
          <a:xfrm>
            <a:off x="0" y="914400"/>
            <a:ext cx="9144000" cy="5181600"/>
          </a:xfrm>
        </p:spPr>
        <p:txBody>
          <a:bodyPr/>
          <a:lstStyle/>
          <a:p>
            <a:pPr eaLnBrk="1" hangingPunct="1">
              <a:lnSpc>
                <a:spcPct val="90000"/>
              </a:lnSpc>
            </a:pPr>
            <a:r>
              <a:rPr lang="en-US" altLang="en-US" sz="2800" b="1" smtClean="0"/>
              <a:t>Marginal cost </a:t>
            </a:r>
            <a:r>
              <a:rPr lang="en-US" altLang="en-US" sz="2800" smtClean="0"/>
              <a:t>- cost of using one more unit of a good or service</a:t>
            </a:r>
          </a:p>
          <a:p>
            <a:pPr lvl="1" eaLnBrk="1" hangingPunct="1">
              <a:lnSpc>
                <a:spcPct val="90000"/>
              </a:lnSpc>
            </a:pPr>
            <a:r>
              <a:rPr lang="en-US" altLang="en-US" sz="2400" smtClean="0"/>
              <a:t>MC of 1 cheeto = 5 calories</a:t>
            </a:r>
          </a:p>
          <a:p>
            <a:pPr eaLnBrk="1" hangingPunct="1">
              <a:lnSpc>
                <a:spcPct val="90000"/>
              </a:lnSpc>
            </a:pPr>
            <a:r>
              <a:rPr lang="en-US" altLang="en-US" sz="2800" b="1" smtClean="0"/>
              <a:t>Marginal benefit </a:t>
            </a:r>
            <a:r>
              <a:rPr lang="en-US" altLang="en-US" sz="2800" smtClean="0"/>
              <a:t>- benefit of using one more unit of a good or service</a:t>
            </a:r>
          </a:p>
          <a:p>
            <a:pPr lvl="1" eaLnBrk="1" hangingPunct="1">
              <a:lnSpc>
                <a:spcPct val="90000"/>
              </a:lnSpc>
            </a:pPr>
            <a:r>
              <a:rPr lang="en-US" altLang="en-US" sz="2400" smtClean="0"/>
              <a:t>MB of 1 carrot = 50% of your daily Vitamin A</a:t>
            </a:r>
          </a:p>
          <a:p>
            <a:pPr eaLnBrk="1" hangingPunct="1">
              <a:lnSpc>
                <a:spcPct val="90000"/>
              </a:lnSpc>
            </a:pPr>
            <a:r>
              <a:rPr lang="en-US" altLang="en-US" sz="2800" b="1" smtClean="0"/>
              <a:t>Must be measurable and specific</a:t>
            </a:r>
          </a:p>
        </p:txBody>
      </p:sp>
      <p:pic>
        <p:nvPicPr>
          <p:cNvPr id="16388" name="Picture 6" descr="http://media.mercola.com/assets/images/food-facts/carrot-fb.jpg"/>
          <p:cNvPicPr>
            <a:picLocks noChangeAspect="1" noChangeArrowheads="1"/>
          </p:cNvPicPr>
          <p:nvPr/>
        </p:nvPicPr>
        <p:blipFill>
          <a:blip r:embed="rId2">
            <a:extLst>
              <a:ext uri="{28A0092B-C50C-407E-A947-70E740481C1C}">
                <a14:useLocalDpi xmlns:a14="http://schemas.microsoft.com/office/drawing/2010/main" val="0"/>
              </a:ext>
            </a:extLst>
          </a:blip>
          <a:srcRect l="11678" t="6862" r="12538" b="6104"/>
          <a:stretch>
            <a:fillRect/>
          </a:stretch>
        </p:blipFill>
        <p:spPr bwMode="auto">
          <a:xfrm>
            <a:off x="4144963" y="4038600"/>
            <a:ext cx="4618037"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8305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 y="0"/>
            <a:ext cx="8915400" cy="1143000"/>
          </a:xfrm>
        </p:spPr>
        <p:txBody>
          <a:bodyPr/>
          <a:lstStyle/>
          <a:p>
            <a:pPr eaLnBrk="1" hangingPunct="1"/>
            <a:r>
              <a:rPr lang="en-US" altLang="en-US" smtClean="0"/>
              <a:t>Application 2: Cost-Benefit Analysis</a:t>
            </a:r>
          </a:p>
        </p:txBody>
      </p:sp>
      <p:sp>
        <p:nvSpPr>
          <p:cNvPr id="16387" name="Rectangle 3"/>
          <p:cNvSpPr>
            <a:spLocks noGrp="1" noChangeArrowheads="1"/>
          </p:cNvSpPr>
          <p:nvPr>
            <p:ph type="body" idx="1"/>
          </p:nvPr>
        </p:nvSpPr>
        <p:spPr>
          <a:xfrm>
            <a:off x="0" y="1295400"/>
            <a:ext cx="9144000" cy="5943600"/>
          </a:xfrm>
        </p:spPr>
        <p:txBody>
          <a:bodyPr>
            <a:normAutofit/>
          </a:bodyPr>
          <a:lstStyle/>
          <a:p>
            <a:pPr marL="0" indent="0" eaLnBrk="1" hangingPunct="1">
              <a:buFontTx/>
              <a:buNone/>
              <a:defRPr/>
            </a:pPr>
            <a:r>
              <a:rPr lang="en-US" altLang="en-US" sz="2400" dirty="0" smtClean="0"/>
              <a:t>1. Create a cost-benefit analysis for going to college. What are the possible costs of going to college (monetary and otherwise)? The possible benefits?</a:t>
            </a:r>
          </a:p>
          <a:p>
            <a:pPr eaLnBrk="1" hangingPunct="1">
              <a:defRPr/>
            </a:pPr>
            <a:endParaRPr lang="en-US" altLang="en-US" sz="2400" dirty="0"/>
          </a:p>
          <a:p>
            <a:pPr marL="0" indent="0">
              <a:buFontTx/>
              <a:buNone/>
              <a:defRPr/>
            </a:pPr>
            <a:r>
              <a:rPr lang="en-US" altLang="en-US" sz="2400" dirty="0" smtClean="0"/>
              <a:t>2. Take a look at your list of costs and put a star next to any that might be considered opportunity costs.</a:t>
            </a:r>
          </a:p>
          <a:p>
            <a:pPr>
              <a:defRPr/>
            </a:pPr>
            <a:endParaRPr lang="en-US" altLang="en-US" sz="2400" dirty="0"/>
          </a:p>
          <a:p>
            <a:pPr marL="0" indent="0">
              <a:buFontTx/>
              <a:buNone/>
              <a:defRPr/>
            </a:pPr>
            <a:r>
              <a:rPr lang="en-US" altLang="en-US" sz="2400" dirty="0" smtClean="0"/>
              <a:t>3. Now finish these two sentences:</a:t>
            </a:r>
          </a:p>
          <a:p>
            <a:pPr lvl="1">
              <a:defRPr/>
            </a:pPr>
            <a:r>
              <a:rPr lang="en-US" altLang="en-US" sz="2400" dirty="0" smtClean="0"/>
              <a:t>The marginal cost of going to college for one additional year is _____________________.</a:t>
            </a:r>
          </a:p>
          <a:p>
            <a:pPr lvl="1">
              <a:defRPr/>
            </a:pPr>
            <a:r>
              <a:rPr lang="en-US" altLang="en-US" sz="2400" dirty="0" smtClean="0"/>
              <a:t>The marginal benefit of going to college for one additional year is ___________________.</a:t>
            </a:r>
          </a:p>
          <a:p>
            <a:pPr eaLnBrk="1" hangingPunct="1">
              <a:defRPr/>
            </a:pPr>
            <a:endParaRPr lang="en-US" altLang="en-US" sz="2400" dirty="0"/>
          </a:p>
          <a:p>
            <a:pPr eaLnBrk="1" hangingPunct="1">
              <a:defRPr/>
            </a:pPr>
            <a:endParaRPr lang="en-US" altLang="en-US" sz="2400" dirty="0" smtClean="0"/>
          </a:p>
          <a:p>
            <a:pPr marL="0" indent="0" eaLnBrk="1" hangingPunct="1">
              <a:buFontTx/>
              <a:buNone/>
              <a:defRPr/>
            </a:pPr>
            <a:endParaRPr lang="en-US" altLang="en-US" sz="2400" dirty="0" smtClean="0"/>
          </a:p>
        </p:txBody>
      </p:sp>
    </p:spTree>
    <p:extLst>
      <p:ext uri="{BB962C8B-B14F-4D97-AF65-F5344CB8AC3E}">
        <p14:creationId xmlns:p14="http://schemas.microsoft.com/office/powerpoint/2010/main" val="993750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2413" y="4763"/>
            <a:ext cx="8229600" cy="1143000"/>
          </a:xfrm>
        </p:spPr>
        <p:txBody>
          <a:bodyPr>
            <a:normAutofit fontScale="90000"/>
          </a:bodyPr>
          <a:lstStyle/>
          <a:p>
            <a:pPr eaLnBrk="1" hangingPunct="1"/>
            <a:r>
              <a:rPr lang="en-US" altLang="en-US" dirty="0" smtClean="0"/>
              <a:t>The Fundamental Economic Problem</a:t>
            </a:r>
          </a:p>
        </p:txBody>
      </p:sp>
      <p:sp>
        <p:nvSpPr>
          <p:cNvPr id="5123" name="Rectangle 3"/>
          <p:cNvSpPr>
            <a:spLocks noGrp="1" noChangeArrowheads="1"/>
          </p:cNvSpPr>
          <p:nvPr>
            <p:ph type="body" idx="1"/>
          </p:nvPr>
        </p:nvSpPr>
        <p:spPr>
          <a:xfrm>
            <a:off x="0" y="1295400"/>
            <a:ext cx="9144000" cy="2286000"/>
          </a:xfrm>
        </p:spPr>
        <p:txBody>
          <a:bodyPr/>
          <a:lstStyle/>
          <a:p>
            <a:pPr eaLnBrk="1" hangingPunct="1">
              <a:lnSpc>
                <a:spcPct val="90000"/>
              </a:lnSpc>
            </a:pPr>
            <a:r>
              <a:rPr lang="en-US" altLang="en-US" sz="2800" dirty="0" smtClean="0"/>
              <a:t>World has limited resources</a:t>
            </a:r>
          </a:p>
          <a:p>
            <a:pPr eaLnBrk="1" hangingPunct="1">
              <a:lnSpc>
                <a:spcPct val="90000"/>
              </a:lnSpc>
            </a:pPr>
            <a:r>
              <a:rPr lang="en-US" altLang="en-US" sz="2800" dirty="0" smtClean="0"/>
              <a:t>People have unlimited wants</a:t>
            </a:r>
          </a:p>
          <a:p>
            <a:pPr eaLnBrk="1" hangingPunct="1">
              <a:lnSpc>
                <a:spcPct val="90000"/>
              </a:lnSpc>
            </a:pPr>
            <a:r>
              <a:rPr lang="en-US" altLang="en-US" sz="2800" dirty="0" smtClean="0"/>
              <a:t>Creates </a:t>
            </a:r>
            <a:r>
              <a:rPr lang="en-US" altLang="en-US" sz="2800" b="1" dirty="0" smtClean="0"/>
              <a:t>scarcity</a:t>
            </a:r>
            <a:r>
              <a:rPr lang="en-US" altLang="en-US" sz="2800" dirty="0" smtClean="0"/>
              <a:t>: not enough resources to meet human wants</a:t>
            </a:r>
          </a:p>
        </p:txBody>
      </p:sp>
      <p:pic>
        <p:nvPicPr>
          <p:cNvPr id="512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699" y="3048000"/>
            <a:ext cx="6705600" cy="370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4454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The Basics</a:t>
            </a:r>
          </a:p>
        </p:txBody>
      </p:sp>
      <p:sp>
        <p:nvSpPr>
          <p:cNvPr id="6147" name="Rectangle 3"/>
          <p:cNvSpPr>
            <a:spLocks noGrp="1" noChangeArrowheads="1"/>
          </p:cNvSpPr>
          <p:nvPr>
            <p:ph type="body" idx="1"/>
          </p:nvPr>
        </p:nvSpPr>
        <p:spPr>
          <a:xfrm>
            <a:off x="76200" y="1295400"/>
            <a:ext cx="9067800" cy="4953000"/>
          </a:xfrm>
        </p:spPr>
        <p:txBody>
          <a:bodyPr/>
          <a:lstStyle/>
          <a:p>
            <a:pPr eaLnBrk="1" hangingPunct="1">
              <a:buFontTx/>
              <a:buNone/>
            </a:pPr>
            <a:r>
              <a:rPr lang="en-US" altLang="en-US" dirty="0" smtClean="0"/>
              <a:t>-</a:t>
            </a:r>
            <a:r>
              <a:rPr lang="en-US" altLang="en-US" sz="2800" b="1" dirty="0" smtClean="0"/>
              <a:t>Economics</a:t>
            </a:r>
            <a:r>
              <a:rPr lang="en-US" altLang="en-US" sz="2800" dirty="0" smtClean="0"/>
              <a:t> is the study of how people choose to use scarce resources to satisfy their wants and needs</a:t>
            </a: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454318"/>
            <a:ext cx="6172200" cy="4403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3165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The Basics</a:t>
            </a:r>
          </a:p>
        </p:txBody>
      </p:sp>
      <p:sp>
        <p:nvSpPr>
          <p:cNvPr id="7171" name="Content Placeholder 2"/>
          <p:cNvSpPr>
            <a:spLocks noGrp="1"/>
          </p:cNvSpPr>
          <p:nvPr>
            <p:ph idx="1"/>
          </p:nvPr>
        </p:nvSpPr>
        <p:spPr/>
        <p:txBody>
          <a:bodyPr/>
          <a:lstStyle/>
          <a:p>
            <a:r>
              <a:rPr lang="en-US" altLang="en-US" sz="2800" b="1" dirty="0" smtClean="0"/>
              <a:t>Microeconomics: </a:t>
            </a:r>
            <a:r>
              <a:rPr lang="en-US" altLang="en-US" sz="2800" dirty="0" smtClean="0"/>
              <a:t>how do individual players interact in the economy</a:t>
            </a:r>
          </a:p>
          <a:p>
            <a:pPr lvl="1"/>
            <a:r>
              <a:rPr lang="en-US" altLang="en-US" sz="2400" dirty="0" smtClean="0"/>
              <a:t>Ex: supply and demand</a:t>
            </a:r>
          </a:p>
          <a:p>
            <a:r>
              <a:rPr lang="en-US" altLang="en-US" sz="2800" b="1" dirty="0" smtClean="0"/>
              <a:t>Macroeconomics: </a:t>
            </a:r>
            <a:r>
              <a:rPr lang="en-US" altLang="en-US" sz="2800" dirty="0" smtClean="0"/>
              <a:t>how does the economy as a whole function</a:t>
            </a:r>
          </a:p>
          <a:p>
            <a:pPr lvl="1"/>
            <a:r>
              <a:rPr lang="en-US" altLang="en-US" sz="2400" dirty="0" smtClean="0"/>
              <a:t>Ex. Inflation</a:t>
            </a:r>
          </a:p>
        </p:txBody>
      </p:sp>
      <p:pic>
        <p:nvPicPr>
          <p:cNvPr id="7173" name="Picture 5" descr="Image result for micro v. macro econom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733800"/>
            <a:ext cx="514350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277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The Basics </a:t>
            </a:r>
          </a:p>
        </p:txBody>
      </p:sp>
      <p:sp>
        <p:nvSpPr>
          <p:cNvPr id="6147" name="Content Placeholder 2"/>
          <p:cNvSpPr>
            <a:spLocks noGrp="1"/>
          </p:cNvSpPr>
          <p:nvPr>
            <p:ph idx="1"/>
          </p:nvPr>
        </p:nvSpPr>
        <p:spPr>
          <a:xfrm>
            <a:off x="155575" y="1600200"/>
            <a:ext cx="6397625" cy="5181600"/>
          </a:xfrm>
        </p:spPr>
        <p:txBody>
          <a:bodyPr/>
          <a:lstStyle/>
          <a:p>
            <a:pPr>
              <a:defRPr/>
            </a:pPr>
            <a:r>
              <a:rPr lang="en-US" altLang="en-US" sz="2800" dirty="0" smtClean="0"/>
              <a:t>Economies are divided into </a:t>
            </a:r>
            <a:r>
              <a:rPr lang="en-US" altLang="en-US" sz="2800" b="1" dirty="0" smtClean="0"/>
              <a:t>producers </a:t>
            </a:r>
            <a:r>
              <a:rPr lang="en-US" altLang="en-US" sz="2800" dirty="0" smtClean="0"/>
              <a:t>and </a:t>
            </a:r>
            <a:r>
              <a:rPr lang="en-US" altLang="en-US" sz="2800" b="1" dirty="0" smtClean="0"/>
              <a:t>consumers</a:t>
            </a:r>
          </a:p>
          <a:p>
            <a:pPr lvl="1">
              <a:defRPr/>
            </a:pPr>
            <a:r>
              <a:rPr lang="en-US" altLang="en-US" sz="2400" dirty="0" smtClean="0"/>
              <a:t>Producers make things</a:t>
            </a:r>
          </a:p>
          <a:p>
            <a:pPr lvl="1">
              <a:defRPr/>
            </a:pPr>
            <a:r>
              <a:rPr lang="en-US" altLang="en-US" sz="2400" dirty="0" smtClean="0"/>
              <a:t>Consumers buy things</a:t>
            </a:r>
          </a:p>
          <a:p>
            <a:pPr>
              <a:defRPr/>
            </a:pPr>
            <a:r>
              <a:rPr lang="en-US" altLang="en-US" sz="2800" dirty="0" smtClean="0"/>
              <a:t>Economies can produce </a:t>
            </a:r>
            <a:r>
              <a:rPr lang="en-US" altLang="en-US" sz="2800" b="1" dirty="0" smtClean="0"/>
              <a:t>goods </a:t>
            </a:r>
            <a:r>
              <a:rPr lang="en-US" altLang="en-US" sz="2800" dirty="0" smtClean="0"/>
              <a:t>or </a:t>
            </a:r>
            <a:r>
              <a:rPr lang="en-US" altLang="en-US" sz="2800" b="1" dirty="0" smtClean="0"/>
              <a:t>services</a:t>
            </a:r>
          </a:p>
          <a:p>
            <a:pPr lvl="1">
              <a:defRPr/>
            </a:pPr>
            <a:r>
              <a:rPr lang="en-US" altLang="en-US" sz="2400" dirty="0" smtClean="0"/>
              <a:t>Goods: physical items</a:t>
            </a:r>
          </a:p>
          <a:p>
            <a:pPr lvl="1">
              <a:defRPr/>
            </a:pPr>
            <a:r>
              <a:rPr lang="en-US" altLang="en-US" sz="2400" dirty="0" smtClean="0"/>
              <a:t>Services: work performed </a:t>
            </a:r>
          </a:p>
          <a:p>
            <a:pPr marL="457200" lvl="1" indent="0">
              <a:buFontTx/>
              <a:buNone/>
              <a:defRPr/>
            </a:pPr>
            <a:endParaRPr lang="en-US" altLang="en-US" dirty="0" smtClean="0"/>
          </a:p>
        </p:txBody>
      </p:sp>
      <p:sp>
        <p:nvSpPr>
          <p:cNvPr id="8196" name="AutoShape 2" descr="data:image/jpeg;base64,/9j/4AAQSkZJRgABAQAAAQABAAD/2wCEAAkGBxQSEhUUExQUFBMWGRoYFhcVFxgXFhgYFxcaFhoYFxgYHCggGBolHBgVITEhJSkrLi4uFx8zODMsNygtLisBCgoKDg0OGhAQGywkICQsLCwsLCwsLCwsLCwsLCwsLCwsLCwsLCwsLCwsLCwsLCwsLCwsLCwsLCwsLCwsLCwsLP/AABEIANUA7AMBIgACEQEDEQH/xAAcAAABBAMBAAAAAAAAAAAAAAAAAgMEBQEGBwj/xABCEAABAwIDBQUFBQUGBwAAAAABAAIRAyEEMUEFElFhcQYigZGhMrHB0fAHE2Jy4RQjQlKSFTOCorLxQ0Rjc5PC0v/EABoBAAIDAQEAAAAAAAAAAAAAAAADAQIEBQb/xAAoEQACAwACAgEEAQUBAAAAAAAAAQIDESExBBJBBRMiUWEUQnGx8BX/2gAMAwEAAhEDEQA/AO4oQhAAhCEACEIQAIQhAAhCEACEIQAIQhAAhCh4jalFnt1aberhPkgM0mIVHU7XYNv/ABgejXH3BJZ2xwZ/43+V/wAlX2j+y/25/pl8hVlHtDhX5V6fi7d/1QrCnVa4S0hw4ggj0UpplWmuxaEIUkAhCEACEIQAIQhAAhCEACEIQAIQhAAhCEACEJutWawbz3BrRmXEAeZQA4haxtLttQp2p71V3Kzf6j8AVqu0e3GLqSKTWUx+G7vN1vQJUroR7Y2NM5HTa1drBL3NaOLiAPMqlx3bHB0s6wceDAXeot6rkmNNesZqVHF34zvHwUFmynGxdfW/wWafnRRph4sf7mdE2j9qdFv91TcToXmB5CZ81r2J+0TFVXANc1k5BjR73SVUt2E05xlEqYzYDWAVJNhAWGf1NNPGPVVEfgY2vtiuR36tSpOhcd3yyha3iNqvnl1+a2ethQ5pHX9FpO1wfvCwZWmMpU+Nf91azZ4dcZPMMf2q8ugZcOKeftF+QFxneAI4k2Wdm7NOfw9R6pzF7HdMkxy1K0ucU8Og4VdEantp45K32X2ocxwIcR4wqZ+ynC/0enFRjRuReRwEq2p9EvxqpI69sbt3VtLw8cH39c1uuzO1dGrAd+7dzu3+rTxhecMNWcwxJ6LZtl7VjiOisrZw/lHM8j6bHuJ6HBWVy/YPaepSiDvs/lOXh/KV0LZO1aeIbvMNx7TTmOvLmtNdsZ9HGtplX2TkIQmiQQhCABCEIAEIQgAQhCABIq1A0FziGtGZJgDqUztHHsoUzUqGGjzJ0A4lc0212gqYl1zu0we6zTqeJ5nwCXZaoIZCtyNp2p2vF24du8f53Wb4DM+MeK1DH4ipVdvVHOeeeQ6DIeCinFBtgd4+aj1dpzYRPMgfoPNcyy6c/nEba6M6H/uSBqPBJFEHOCekFV/9p7v8Q8I+CyNtA2JnqPistlM2vxY77M0WrafFYfhRM8E1QxnFTBUBEhcO13QeS0ro2aKZ2ntD7qlcSS5rQJgX1NjwVhhyHfWSrO2FAHDOMZFvqY+Knx4e9kVLrSsmVzseS0yGg/xNBl7fzNzAmL81VUKYLxMHU+N/coOxg5xLC5xAYSRJLbZWJhS8G03GrvcF3FGuhtRNPjTxNlswF2VhNtMtU6cJ/E4ydOSKFUAfXkkVsWMyYHqs9nlSbyCJle94IO06UD+Y+nieHIKkrUqhN4H4W90ZcXZ+as8dtdgEAG+uSon4ol0geJuV0aIy9dkjf433GuUYdh3i8DpvNPmJTlCpuid8D8MOB8LQR4pmuXuu6SByyHgmRTKf2bfRyXJf4LHOBsZWzbF21UpOD2Egjy6HktDpODeI8L/qp9HGkQDppl4gqmNPUYr/ABlI9C9n9v08U2xioB3ma/mbxb7tVcLgfZ/bjqNVrm+00256EeIt4rtmw9rMxNIVGZ/xDUH5LdVZ7Lns875Pjup/wWCEITTKCEIQAIQhAAm8RWaxpe4gNaJJOgCcXMvtS7SQf2dhhrb1CNTo3wkeJ5KspYtL1wc5Yih7Z9sPv6hj2W2Y3hzPFx9FrNDGudMn5qgrYgvfugwSYnRoPRSKmKFNpa03Npvlxj4LnWbJnfq8aMIpF3UxwaILgFW4rawuG35quFB7pLjAGbjMfqU5RptyALriBqVRVRXfJvrpgueyVh6jql8m8zItxhWGHxjG90Av5saYJUOnhnVYc4ktHiA0DLgFZDDtDRujPIaf7JVso9f6ItUemWeCLjllwKlVWvZcC+vBVNLGBlyRzjjwUfE9posB9dVmdErkc2Xj2TfCNnwOOBI46pztW4HCVNfZ/wBQWnjbwADv4uM/D5prafaR1SmWBxANiIBtnnHEJdf06yE01mf9/BT+jtfwOdnh3qn5R7wpmMqhlhbiomxqbjTD2NMklrjxuPrwVsdkgkOeXDJMtq2xtsVOuUOGV1OoXEaAfXmlYymdADHEz6BW/wCxU2NLmieZuVrGM2q7fM5e8cQmePV+WjvGplOWoi4mm2AbF83zEjOwOaY3SyxaATB72Y6QbeKsDRbUEg9R+hUY0N3ME8Atqn8HcqXGMsMFW3YU5+H+9EwJ4gX/ANlDoUDuhzYc2JsbgHjCcl7RvMJHCDks7jzqFSim9j2QXUw0kG/1ol/s43S62Uxx6HQ8lirXkyR3tZ18NU8BDZBIOo5Ji0tLcGcPUE3nwz8FuPYXtCcPVbJlrrPHLj8VQU2NLTutic/mAmgzcdbl0WiLzlGC+EbE00ejKbw4AgyCJB4gpS1D7PNsfe0jTce8y7fyn5H3rb1ui9WnnJwcJOLBCEKSgIQhAEPa+OFCjUqnJjSepyA8TC83dqtouc8ySXOJc48yZ+JPiuy/ajtLcpMpA5nfd/h9kdN6/wDhXn/aVbfqFJtfwdT6dVr9mN0am7fUpdMj+KTxTIF1IbTznSPVZ2d+CTJVfHOdbJoybp48VO2bg7lxNgJJNrZHp+ihbNwu++MgLk8Arf7n7yGM/u5zy3o1PJKm/wC1DG1FeqGsZjBuboyyjpx5ZJD8RNt6CZkjLJZq4ZskDQwXdOHG6i1cPLiGXaLA8eamNSwmKgxjEVt42sNB8TzUctVgdmOkKTU2fFhe2avxEZ7wXCKXdVn/AGM4M3nWMAwRxCXhNlkuE5DNWm18RDN1Lsm9SRScvySiVeD2oaLA0XuTnkclaY7az303DeyAjIdVrj2HhzVlisPYBrt7uiTfUZZZ6Ksq46nhWfjV+yecsfwu2XBolxNj3Tx5SoJw/wB64EW3vZHvHmmwLcHbx9RrykeqfwtA5HIZD36dFb7ajyi6qjDWuBnDudTffQwfBW1UtewQDB9q2R0LSpGEwcmYDrRB8vNW+z8C1rY1VZLeRFt0U9/RQbPY6kZBg+8fJTmie9EcR8VOxeBEWtCr6jS1RKJX3U+fkVX2cHskHvC4HEawVlziKXstNt1wNze99enBGGxBaQInlx1KnYoNqRUZYHMDlqiO5wJm5J4+iM57XNBb3YF2xbqCM5UfF05aHD9c8ilhuo6XOt0otAtnp1TVoprC67FbR+5rsdpMHobFdmXAsD3SCOPuXctk1/vKNN3FonrEH1la6n8HH86OS0loQhOMIIQhAHHftTxm9iXCbMAHu+JK5HiPaPVdE7fVd7EVT+J3+ohaDjacRzE+ZWafZ3/AWRG6brGwvF+EcOqfHdsdYmL87JvDU7+ErDM8p4pTOtBYX+EpTTEWnMceHgrL7sU2AfVlXYTFthzjDWwSBcgaho9yb/bTUM5AZBZ4RblyKalJk4NFkqlSuo7aqlUHLSS20SGUglhqGVAlB85KGL1kmhQBkqDj8ICbXU+nWgHmq/EVkrNZWDl7aQ34SPFKxOFLYEaIqYsQstxO+RvGBxz0VsNWy7GqOF73vVnQojgoLa3FS6Ne6shc3Jllh2QpFN0FQBiBonW11Jlkmywq3E+arK2H3w6M23KxWx26d0ZlQ34wgk+B6JE3jwmEJLoSWSJycMosb2WKY3LXHGPVPUgCBnMeaYxD4zzVYjt3gdD7dPqFmpUBHOfT6lMwSMwDw1Tj6QB4Ai3PMT6JqQmSRIpHLpf4+9dd7EV97CM/CSPWfiuP0DIHiupfZy+cO8cH+9o+S1VPk5Xmr8TbEIQtBzAQhCAPP3a0b1ar+Z3vJWm7RMkGLZeAst57UUorVR+J3o6Fp+NZaOB+KzM7/iPMID6pLi68lKpGNeSbc2CluBEAiP11VGjrxHy+RAyCMPU3TKYYUtxhQuBySwsDjQTlCcw2OgqplKlTwQq4mxftPd3pET4qfgSHCQbLVmzkZzyV5s2vusOk5x4H3pNkvVCLa8XBNqVYlVNfFST5JnE4yd7MXIUGq0iJ+r/oiC0ZVSl2WlWh3ZJUIVoA5LH7W77ssm05KMSrKP7HQi+fYmMxPE/on2YoNdAdIGR4qqcUBWwiVa02WhjARMoftINmPRa7TqEW0WN4oFf060uGVzUqSJ5BP1Klp1yVFTrFrg5pg8rKwDiLEgmxmRcH6ySZxe6E68ZZCu4hs5NsOkz71LxhbmLi3WYvrxUGi8mITj5gqIoySXI4538uY1vpqm21zvdFGOI3cjmIMcOHRO0YMkm8W5kkfqmlWs5LDBm66j9m/wDc1Pz/AAXLcNYg8I+a6z9ntOMMTxefcFoq7OT5z/E2hCELQcoEIQgDi/bnDbuKqji4kf4u98QtGxLNI+pldW+03BxWa/RzfUWPpC5jjKVys8uzseJLhFDVG66eaziau8ZvPuGg8lKxtKTZQCFXNO1B6kxQKUGmJ0mPrzRTqEACxAJMEakR8AsRZRg9NmUreNuWXnKwE7hgCbzlpxUMvqFU6hmTdW+z6ncO8q3DUyMwrylhv3c8VmuaE3TXRWNbDTYEHU6XzUE1TMg621Fsra/qrStS7jgql1MgSRHBWrGVyT0Q910Fyw4pKcN3Ac5EoLU67BvAmCoKOWdjbSlSkgwIgTOd56cIWFOEqQrNPNdFvNMti944Din8LhnPmJgCT0GqnCJSWclnhKsApVbFmHNGTvnNuF1HpANaIIJN4m4HPgU5iGjdYZEkGRwvqlqPJkljYttEgCdRI6THwPkn2iEzgasE2BmBfkZ+CkgXlWE2SfyWeGJdA8fSPh6rsvZGhuYWnzk+Z+ULkWxqBc5oGZXcMLR3GNYMmtA8hC0VI4fmy6Q6hCE4wAhCEAax9oOB+8w2+BemZ8DY+sLjePpXdC9D4iiHscx3suBB6EQuHbawJo1XsdoS0+GR8beaTYvk3eJPODTsUyCob6YhxkAiLcenvV1iqUzyVXiaFktM7lUyEAswnMPSkkGw1PBJAAaZPenKNOMqTYpfAsOEADe/FwJm0KZhqQzUUMaACHSdRERb68lZYIWiAlTeIicsXAfdlW+Ed+7icio9cDQRZO4SqA0rLLlGWUvZEXEP7ruqo69YuPeJIFh0U/GV/aAvChCI3jBiBukmT5LRXDOTTVwtGViSTcknn5LNRsFO4XDFxzAHNNedjnJLlmN8NgjNSa20ZkgRwGgTGOpwVGYRqJ+rKrimVkoy5YttS86+nkh7fFJaVJo5hW6JbwapUSeSmmnussZkXCl1GiALERMgcefEZJqo5sndmNJzVd0zuxyImHpkG+qsKrJYDwUPfupbap3N3QmVLIk32Zw4VhSaD1n0UKiy4VzhsNEal2nAIMl0zb+wWzt+u0/ws7x6jL1jyXUFr/YvZ33VAOI71TvHpoPefFbAtMFiPP3T9ptghCFcUCEIQALQftJ2PMV2jMbr+oyPlbwW/JjHYVtWm6m72XCD8xzGaiS1F4S9ZaedMZTUKplu6DLxW1dodlOoVXU3C4MfEEciPeqGph1lfB3KbE0QRSF1EqUVY0wJj66ph1PnqoT5NkJ4RcPTurLCtgHlkozaUEqU0d2VSfJectHWVCZ5i/1ooxMCE8zJR2CXGVRIrHCBXB3+vkmqtOHGLxqFNxjTNjAyPgkVGW8E5M0RkMVXlw3nXAt6IwtQCZnlw5yklo3YjvcZy8EhjBME9IvJ4K2FuMwk1jvMngotOkXTGgk9FJYCGlAw/dmYPDVQuA3EN0aCmYTDkusOJ8AmsK03lTaVlEmJnN9CaoJskNokbwAu0X5dUYipwzSd03BmShIomYwrZ3iQTA04mwnlKmU2ZJGHojMmI+oClfd3t4A5xxKBc5j9Bkm2Q11W39ktjHEVhIhojePBo+J+K1/Z2ELiAL/roF2Xs1skYeiAR33QXfAeHzTIR1nK8q7FiLZrQAALAWAWUIWg5YIQhAAhCEACEIQBrXbXs/8AtNLfYP3rBaM3NzjrqP1XHcZQLbL0OtD7edl94GvSHOo0D/OPj5pVkd5NfjXerxnH6gIcCkVArPE0YkEKE1lr669Eg7MJ6MFxJknPUp2nWMECD9ZhIqNPkm6byMrdEZo7tD7agHHL1+SQ6+llkhYe4jpw5quAgNKUVWd0CcvinWMMddOiRiDAA4cVHyTr0gVaR3SdPXyUelS1bJ8FZvpxnmkYfM6BMT4HKzgQzJLc2ZJ9Eqo2SYuB5JTXgjd9m9z9XUFXIa3I0QTdLp53krBzUlNMm5tnyHBKYCTxJslifh4J6jhwM5HvQUcsMUaRJjVWOCw5JvrbwSMLh5zW/djOy5qkVaoikMh/ORoOXE+HSYrTFfcoos+wnZ+AK9Qf9sf+y3hYaIECwGSytKWI405uT1ghCFJQEIQgAQhCABCEIAEIQgDnnbTsbnVoNkZuYBcc2jUctPdzPE4aDw5hej1q3absZSxMvpxSqm5Mdxx/E3Q/iF+MpM4fo2UeT68SOGkEnmUloiQtg27sCrhnRWplk2DhdjvyuGvLNU9SmeqUdWu1MjtgZgpZgg2PJFSfoLAuZEfXuUYP1C6Rg53tBGizVaCTNvVNtFuf1khrjfJRhI0W2yn4IpABwzjmPqU4Gb1yYm06LFKkPFSW0dq0g1sjM6KJQvmQFMxEnu3JHyTDacnJCI3gwTFwb8s05Qp3vZLFD19FKoYQqRcppDdLPKeCl4SgXaa5q22L2eq1zFNhcMicmt/M428M10vs72QpYeHPipUHLut/KDmeZ9FaMWzDd5MY/wCSg7K9jd+KlYEMzDci7/5auhsYGgAAACwAyAGgSkJ8YpHKssc3rBCEKxQEIQgAQhCABCEIAEIQgAQhCABYWUIAbrUWvaWuAc02IcAQRzBzWp7V+zzCVZLA6g7/AKZlv9DpAHIQtwQquOl42Sj0zj20/s2xbDNJ1Ou3kdx/9Lu7/mWsY7YeJpEirh6zee44t8wC31XoeEQlus1Q82a75PMpqDLL3+9Ka4cfrrovSVXCsd7TGu/M0H3qLU2Hhne1h6B60mH4Kv22PX1Bfo87hjeIP1xTlOlkQZ4Lvp7L4M/8phv/ABM+Scp9ncI0yMNhweVJnyR9th/6C/TOCGlJtE+BnwVngOzlepG7RqO5hhj+rJd3pYdrfZa1vQAe5OQpVQuXnt9I5Xs77PK7oNTcpjWTvO8myD4lbbsvsNhqV3g1T+Kzf6Rn0JK2hCuq0jNPyLJfIilSDQGtAa0ZACAOgGSWhCYIBCEIAEIQgAQhCABCEIAEIQgAQhCABCEIAEIQgAQhCABCEIAEIQgAQhCABCEIAEIQgAQhCABCEIAEIQgAQhCABCEIA//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8197" name="Picture 4" descr="http://thenewpolitical.com/wp-content/uploads/2013/04/cell-phone.jpeg"/>
          <p:cNvPicPr>
            <a:picLocks noChangeAspect="1" noChangeArrowheads="1"/>
          </p:cNvPicPr>
          <p:nvPr/>
        </p:nvPicPr>
        <p:blipFill>
          <a:blip r:embed="rId2">
            <a:extLst>
              <a:ext uri="{28A0092B-C50C-407E-A947-70E740481C1C}">
                <a14:useLocalDpi xmlns:a14="http://schemas.microsoft.com/office/drawing/2010/main" val="0"/>
              </a:ext>
            </a:extLst>
          </a:blip>
          <a:srcRect l="21030" r="21632"/>
          <a:stretch>
            <a:fillRect/>
          </a:stretch>
        </p:blipFill>
        <p:spPr bwMode="auto">
          <a:xfrm>
            <a:off x="6380163" y="2095500"/>
            <a:ext cx="2730500"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4810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 y="0"/>
            <a:ext cx="8229600" cy="1143000"/>
          </a:xfrm>
        </p:spPr>
        <p:txBody>
          <a:bodyPr/>
          <a:lstStyle/>
          <a:p>
            <a:pPr eaLnBrk="1" hangingPunct="1"/>
            <a:r>
              <a:rPr lang="en-US" altLang="en-US" smtClean="0"/>
              <a:t>The Basics</a:t>
            </a:r>
          </a:p>
        </p:txBody>
      </p:sp>
      <p:sp>
        <p:nvSpPr>
          <p:cNvPr id="9219" name="Rectangle 3"/>
          <p:cNvSpPr>
            <a:spLocks noGrp="1" noChangeArrowheads="1"/>
          </p:cNvSpPr>
          <p:nvPr>
            <p:ph type="body" idx="1"/>
          </p:nvPr>
        </p:nvSpPr>
        <p:spPr>
          <a:xfrm>
            <a:off x="-31750" y="1143000"/>
            <a:ext cx="8986838" cy="5638800"/>
          </a:xfrm>
        </p:spPr>
        <p:txBody>
          <a:bodyPr/>
          <a:lstStyle/>
          <a:p>
            <a:pPr eaLnBrk="1" hangingPunct="1"/>
            <a:r>
              <a:rPr lang="en-US" altLang="en-US" sz="2800" dirty="0" smtClean="0"/>
              <a:t>Economies decide what to produce based on the </a:t>
            </a:r>
            <a:r>
              <a:rPr lang="en-US" altLang="en-US" sz="2800" b="1" dirty="0" smtClean="0"/>
              <a:t>Factors of production:</a:t>
            </a:r>
            <a:endParaRPr lang="en-US" altLang="en-US" sz="2800" dirty="0" smtClean="0"/>
          </a:p>
          <a:p>
            <a:pPr lvl="1" eaLnBrk="1" hangingPunct="1"/>
            <a:r>
              <a:rPr lang="en-US" altLang="en-US" sz="2400" b="1" dirty="0" smtClean="0"/>
              <a:t>Land</a:t>
            </a:r>
            <a:r>
              <a:rPr lang="en-US" altLang="en-US" sz="2400" dirty="0" smtClean="0"/>
              <a:t>: what natural resources do we have?</a:t>
            </a:r>
          </a:p>
          <a:p>
            <a:pPr lvl="2" eaLnBrk="1" hangingPunct="1"/>
            <a:r>
              <a:rPr lang="en-US" altLang="en-US" sz="2000" dirty="0" smtClean="0"/>
              <a:t>Water, space, wildlife, etc.</a:t>
            </a:r>
          </a:p>
          <a:p>
            <a:pPr lvl="1" eaLnBrk="1" hangingPunct="1"/>
            <a:r>
              <a:rPr lang="en-US" altLang="en-US" sz="2400" b="1" dirty="0" smtClean="0"/>
              <a:t>Labor</a:t>
            </a:r>
            <a:r>
              <a:rPr lang="en-US" altLang="en-US" sz="2400" dirty="0" smtClean="0"/>
              <a:t>: What kind of workers do we have?</a:t>
            </a:r>
          </a:p>
          <a:p>
            <a:pPr lvl="2" eaLnBrk="1" hangingPunct="1"/>
            <a:r>
              <a:rPr lang="en-US" altLang="en-US" sz="2000" dirty="0" smtClean="0"/>
              <a:t>Educated or not, skills, etc.</a:t>
            </a:r>
          </a:p>
          <a:p>
            <a:pPr lvl="1" eaLnBrk="1" hangingPunct="1"/>
            <a:r>
              <a:rPr lang="en-US" altLang="en-US" sz="2400" b="1" dirty="0" smtClean="0"/>
              <a:t>Capital</a:t>
            </a:r>
            <a:r>
              <a:rPr lang="en-US" altLang="en-US" sz="2400" dirty="0" smtClean="0"/>
              <a:t>: What other stuff do we have?</a:t>
            </a:r>
          </a:p>
          <a:p>
            <a:pPr lvl="2" eaLnBrk="1" hangingPunct="1"/>
            <a:r>
              <a:rPr lang="en-US" altLang="en-US" sz="2000" dirty="0" smtClean="0"/>
              <a:t>Tools, machinery, roads, electricity, etc.</a:t>
            </a:r>
          </a:p>
          <a:p>
            <a:pPr lvl="1" eaLnBrk="1" hangingPunct="1"/>
            <a:r>
              <a:rPr lang="en-US" altLang="en-US" sz="2400" b="1" dirty="0" smtClean="0"/>
              <a:t>Entrepreneurship</a:t>
            </a:r>
            <a:r>
              <a:rPr lang="en-US" altLang="en-US" sz="2400" dirty="0" smtClean="0"/>
              <a:t>: Do we have people with ideas and vision who are willing to take risks </a:t>
            </a:r>
            <a:endParaRPr lang="en-US" altLang="en-US" sz="2400" dirty="0" smtClean="0"/>
          </a:p>
          <a:p>
            <a:pPr marL="457200" lvl="1" indent="0" eaLnBrk="1" hangingPunct="1">
              <a:buNone/>
            </a:pPr>
            <a:r>
              <a:rPr lang="en-US" altLang="en-US" sz="2400" dirty="0"/>
              <a:t> </a:t>
            </a:r>
            <a:r>
              <a:rPr lang="en-US" altLang="en-US" sz="2400" dirty="0" smtClean="0"/>
              <a:t>  and </a:t>
            </a:r>
            <a:r>
              <a:rPr lang="en-US" altLang="en-US" sz="2400" dirty="0" smtClean="0"/>
              <a:t>start businesses?</a:t>
            </a:r>
          </a:p>
        </p:txBody>
      </p:sp>
      <p:pic>
        <p:nvPicPr>
          <p:cNvPr id="9221" name="Picture 5" descr="Image result for factors of produ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991380"/>
            <a:ext cx="3295650" cy="1853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525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6988"/>
            <a:ext cx="8229600" cy="1143000"/>
          </a:xfrm>
        </p:spPr>
        <p:txBody>
          <a:bodyPr/>
          <a:lstStyle/>
          <a:p>
            <a:r>
              <a:rPr lang="en-US" altLang="en-US" smtClean="0"/>
              <a:t>Ex: The United States</a:t>
            </a:r>
          </a:p>
        </p:txBody>
      </p:sp>
      <p:sp>
        <p:nvSpPr>
          <p:cNvPr id="3" name="Content Placeholder 2"/>
          <p:cNvSpPr>
            <a:spLocks noGrp="1"/>
          </p:cNvSpPr>
          <p:nvPr>
            <p:ph idx="1"/>
          </p:nvPr>
        </p:nvSpPr>
        <p:spPr>
          <a:xfrm>
            <a:off x="0" y="1066800"/>
            <a:ext cx="9144000" cy="5791200"/>
          </a:xfrm>
        </p:spPr>
        <p:txBody>
          <a:bodyPr>
            <a:normAutofit lnSpcReduction="10000"/>
          </a:bodyPr>
          <a:lstStyle/>
          <a:p>
            <a:pPr>
              <a:defRPr/>
            </a:pPr>
            <a:r>
              <a:rPr lang="en-US" b="1" dirty="0" smtClean="0"/>
              <a:t>Land</a:t>
            </a:r>
            <a:r>
              <a:rPr lang="en-US" dirty="0" smtClean="0"/>
              <a:t>: plentiful and cheap natural gas, large expanses of space in west, large thriving cities</a:t>
            </a:r>
          </a:p>
          <a:p>
            <a:pPr>
              <a:defRPr/>
            </a:pPr>
            <a:r>
              <a:rPr lang="en-US" b="1" dirty="0" smtClean="0"/>
              <a:t>Labor</a:t>
            </a:r>
            <a:r>
              <a:rPr lang="en-US" dirty="0" smtClean="0"/>
              <a:t>: large educated workforce, migrant laborers</a:t>
            </a:r>
          </a:p>
          <a:p>
            <a:pPr>
              <a:defRPr/>
            </a:pPr>
            <a:r>
              <a:rPr lang="en-US" b="1" dirty="0" smtClean="0"/>
              <a:t>Capital</a:t>
            </a:r>
            <a:r>
              <a:rPr lang="en-US" dirty="0" smtClean="0"/>
              <a:t>: strong banking industry, lots of access to manufactured goods from other countries</a:t>
            </a:r>
          </a:p>
          <a:p>
            <a:pPr>
              <a:defRPr/>
            </a:pPr>
            <a:r>
              <a:rPr lang="en-US" b="1" dirty="0" smtClean="0"/>
              <a:t>Entrepreneurship</a:t>
            </a:r>
            <a:r>
              <a:rPr lang="en-US" dirty="0" smtClean="0"/>
              <a:t>: lots of people with leisure time to come up with new ideas, support for creativity in education</a:t>
            </a:r>
          </a:p>
          <a:p>
            <a:pPr>
              <a:defRPr/>
            </a:pPr>
            <a:r>
              <a:rPr lang="en-US" b="1" dirty="0" smtClean="0"/>
              <a:t>Result: </a:t>
            </a:r>
            <a:r>
              <a:rPr lang="en-US" dirty="0" smtClean="0"/>
              <a:t>a largely services based economy but with some agriculture and extraction industries (ex: natural gas)</a:t>
            </a:r>
            <a:endParaRPr lang="en-US" b="1" dirty="0"/>
          </a:p>
        </p:txBody>
      </p:sp>
    </p:spTree>
    <p:extLst>
      <p:ext uri="{BB962C8B-B14F-4D97-AF65-F5344CB8AC3E}">
        <p14:creationId xmlns:p14="http://schemas.microsoft.com/office/powerpoint/2010/main" val="3058839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8229600" cy="1143000"/>
          </a:xfrm>
        </p:spPr>
        <p:txBody>
          <a:bodyPr/>
          <a:lstStyle/>
          <a:p>
            <a:r>
              <a:rPr lang="en-US" altLang="en-US" smtClean="0"/>
              <a:t>Application 1:</a:t>
            </a:r>
          </a:p>
        </p:txBody>
      </p:sp>
      <p:sp>
        <p:nvSpPr>
          <p:cNvPr id="12291" name="Content Placeholder 2"/>
          <p:cNvSpPr>
            <a:spLocks noGrp="1"/>
          </p:cNvSpPr>
          <p:nvPr>
            <p:ph idx="1"/>
          </p:nvPr>
        </p:nvSpPr>
        <p:spPr>
          <a:xfrm>
            <a:off x="0" y="838200"/>
            <a:ext cx="9144000" cy="4953000"/>
          </a:xfrm>
        </p:spPr>
        <p:txBody>
          <a:bodyPr>
            <a:normAutofit lnSpcReduction="10000"/>
          </a:bodyPr>
          <a:lstStyle/>
          <a:p>
            <a:pPr>
              <a:defRPr/>
            </a:pPr>
            <a:r>
              <a:rPr lang="en-US" altLang="en-US" dirty="0" smtClean="0"/>
              <a:t>Country X:</a:t>
            </a:r>
          </a:p>
          <a:p>
            <a:pPr marL="548640" lvl="1" indent="0">
              <a:spcBef>
                <a:spcPts val="0"/>
              </a:spcBef>
              <a:defRPr/>
            </a:pPr>
            <a:r>
              <a:rPr lang="en-US" altLang="en-US" b="1" dirty="0" smtClean="0"/>
              <a:t>Land:</a:t>
            </a:r>
            <a:r>
              <a:rPr lang="en-US" altLang="en-US" dirty="0" smtClean="0"/>
              <a:t> Very little arable (farmable) open land, a few large cities, access to cheap energy and textiles (fabrics)</a:t>
            </a:r>
          </a:p>
          <a:p>
            <a:pPr marL="548640" lvl="1" indent="0">
              <a:spcBef>
                <a:spcPts val="0"/>
              </a:spcBef>
              <a:defRPr/>
            </a:pPr>
            <a:r>
              <a:rPr lang="en-US" altLang="en-US" b="1" dirty="0" smtClean="0"/>
              <a:t>Labor: </a:t>
            </a:r>
            <a:r>
              <a:rPr lang="en-US" altLang="en-US" dirty="0" smtClean="0"/>
              <a:t>very few educated workers, largely unskilled labor force</a:t>
            </a:r>
          </a:p>
          <a:p>
            <a:pPr marL="548640" lvl="1" indent="0">
              <a:spcBef>
                <a:spcPts val="0"/>
              </a:spcBef>
              <a:defRPr/>
            </a:pPr>
            <a:r>
              <a:rPr lang="en-US" altLang="en-US" b="1" dirty="0" smtClean="0"/>
              <a:t>Capital: </a:t>
            </a:r>
            <a:r>
              <a:rPr lang="en-US" altLang="en-US" dirty="0" smtClean="0"/>
              <a:t>some access to foreign capital, weak banking system</a:t>
            </a:r>
          </a:p>
          <a:p>
            <a:pPr marL="548640" lvl="1" indent="0">
              <a:spcBef>
                <a:spcPts val="0"/>
              </a:spcBef>
              <a:defRPr/>
            </a:pPr>
            <a:r>
              <a:rPr lang="en-US" altLang="en-US" b="1" dirty="0" smtClean="0"/>
              <a:t>Entrepreneurship: </a:t>
            </a:r>
            <a:r>
              <a:rPr lang="en-US" altLang="en-US" dirty="0" smtClean="0"/>
              <a:t>Many people are very poor and therefore risk-averse (afraid of risk)</a:t>
            </a:r>
          </a:p>
          <a:p>
            <a:pPr marL="148590" indent="0">
              <a:spcBef>
                <a:spcPts val="0"/>
              </a:spcBef>
              <a:defRPr/>
            </a:pPr>
            <a:r>
              <a:rPr lang="en-US" altLang="en-US" sz="2400" b="1" dirty="0" smtClean="0"/>
              <a:t>What do you think the economy of this country will look like? Will they probably create mostly goods or services? What kinds of services might they create? Why? </a:t>
            </a:r>
          </a:p>
        </p:txBody>
      </p:sp>
    </p:spTree>
    <p:extLst>
      <p:ext uri="{BB962C8B-B14F-4D97-AF65-F5344CB8AC3E}">
        <p14:creationId xmlns:p14="http://schemas.microsoft.com/office/powerpoint/2010/main" val="3278582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1143000"/>
          </a:xfrm>
        </p:spPr>
        <p:txBody>
          <a:bodyPr/>
          <a:lstStyle/>
          <a:p>
            <a:r>
              <a:rPr lang="en-US" altLang="en-US" smtClean="0"/>
              <a:t>Opening Activity</a:t>
            </a:r>
          </a:p>
        </p:txBody>
      </p:sp>
      <p:sp>
        <p:nvSpPr>
          <p:cNvPr id="11267" name="Content Placeholder 2"/>
          <p:cNvSpPr>
            <a:spLocks noGrp="1"/>
          </p:cNvSpPr>
          <p:nvPr>
            <p:ph idx="1"/>
          </p:nvPr>
        </p:nvSpPr>
        <p:spPr>
          <a:xfrm>
            <a:off x="0" y="914400"/>
            <a:ext cx="9144000" cy="5715000"/>
          </a:xfrm>
        </p:spPr>
        <p:txBody>
          <a:bodyPr/>
          <a:lstStyle/>
          <a:p>
            <a:pPr marL="0" indent="0">
              <a:buFontTx/>
              <a:buNone/>
              <a:defRPr/>
            </a:pPr>
            <a:r>
              <a:rPr lang="en-US" altLang="en-US" sz="2800" dirty="0" smtClean="0"/>
              <a:t>South Sudan is a new country and they have to establish their economy. They have fertile soil and are mineral rich, so they will probably attempt to have an economy focused mostly on agriculture and mining.</a:t>
            </a:r>
          </a:p>
          <a:p>
            <a:pPr marL="514350" indent="-514350">
              <a:buFontTx/>
              <a:buAutoNum type="arabicPeriod"/>
              <a:defRPr/>
            </a:pPr>
            <a:r>
              <a:rPr lang="en-US" altLang="en-US" sz="2800" dirty="0" smtClean="0"/>
              <a:t>Will South Sudan have a goods or service economy if they pursue this route?</a:t>
            </a:r>
          </a:p>
          <a:p>
            <a:pPr marL="514350" indent="-514350">
              <a:buFontTx/>
              <a:buAutoNum type="arabicPeriod"/>
              <a:defRPr/>
            </a:pPr>
            <a:r>
              <a:rPr lang="en-US" altLang="en-US" sz="2800" dirty="0" smtClean="0"/>
              <a:t>It’s 10 years down the road and South Sudan has begun to invest heavily in their education system. How does this change the factors of production for their economy? Which factors in particular does it change? </a:t>
            </a:r>
          </a:p>
        </p:txBody>
      </p:sp>
    </p:spTree>
    <p:extLst>
      <p:ext uri="{BB962C8B-B14F-4D97-AF65-F5344CB8AC3E}">
        <p14:creationId xmlns:p14="http://schemas.microsoft.com/office/powerpoint/2010/main" val="150754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744</Words>
  <Application>Microsoft Office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Week 19 notes</vt:lpstr>
      <vt:lpstr>The Fundamental Economic Problem</vt:lpstr>
      <vt:lpstr>The Basics</vt:lpstr>
      <vt:lpstr>The Basics</vt:lpstr>
      <vt:lpstr>The Basics </vt:lpstr>
      <vt:lpstr>The Basics</vt:lpstr>
      <vt:lpstr>Ex: The United States</vt:lpstr>
      <vt:lpstr>Application 1:</vt:lpstr>
      <vt:lpstr>Opening Activity</vt:lpstr>
      <vt:lpstr>Economic Choice</vt:lpstr>
      <vt:lpstr>Economic Choice</vt:lpstr>
      <vt:lpstr>Economic Choice</vt:lpstr>
      <vt:lpstr>Application 2: Cost-Benefit Analysis</vt:lpstr>
    </vt:vector>
  </TitlesOfParts>
  <Company>Pueblo City Schools D60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19 notes</dc:title>
  <dc:creator>psd60tech</dc:creator>
  <cp:lastModifiedBy>psd60tech</cp:lastModifiedBy>
  <cp:revision>1</cp:revision>
  <dcterms:created xsi:type="dcterms:W3CDTF">2017-01-23T20:26:44Z</dcterms:created>
  <dcterms:modified xsi:type="dcterms:W3CDTF">2017-01-23T20:27:56Z</dcterms:modified>
</cp:coreProperties>
</file>