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FA051-671D-4597-86AC-EEB436243DDE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BF11E-1199-49D0-82A0-ACC237404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59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DC71AD-8E7B-46DC-AAD6-7F3B946B35A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6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18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6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7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1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8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8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18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7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89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0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03C86-6C32-4E5D-8D98-A9E11EBB989B}" type="datetimeFigureOut">
              <a:rPr lang="en-US" smtClean="0"/>
              <a:t>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49ABC-30A4-4D98-86DE-0336946CC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MVtE7C-YVc" TargetMode="External"/><Relationship Id="rId2" Type="http://schemas.openxmlformats.org/officeDocument/2006/relationships/hyperlink" Target="https://www.youtube.com/watch?v=lNWik1P3pD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news.yahoo.com/super-pacs-explained-katie-couric-201427676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15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9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914400" y="18143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Democracy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Qualities of democracy:</a:t>
            </a:r>
          </a:p>
          <a:p>
            <a:pPr lvl="1"/>
            <a:r>
              <a:rPr lang="en-US" altLang="en-US" dirty="0" smtClean="0"/>
              <a:t>Free and fair elections</a:t>
            </a:r>
          </a:p>
          <a:p>
            <a:pPr lvl="1"/>
            <a:r>
              <a:rPr lang="en-US" altLang="en-US" dirty="0" smtClean="0"/>
              <a:t>Active participation of citizens in govt. </a:t>
            </a:r>
          </a:p>
          <a:p>
            <a:pPr lvl="1"/>
            <a:r>
              <a:rPr lang="en-US" altLang="en-US" dirty="0" smtClean="0"/>
              <a:t>Protection of human rights</a:t>
            </a:r>
          </a:p>
          <a:p>
            <a:pPr lvl="1"/>
            <a:r>
              <a:rPr lang="en-US" altLang="en-US" dirty="0" smtClean="0"/>
              <a:t>Equal application of laws to all</a:t>
            </a:r>
          </a:p>
          <a:p>
            <a:pPr lvl="1"/>
            <a:r>
              <a:rPr lang="en-US" altLang="en-US" dirty="0" smtClean="0"/>
              <a:t>Majority rule</a:t>
            </a:r>
          </a:p>
          <a:p>
            <a:pPr eaLnBrk="1" hangingPunct="1"/>
            <a:r>
              <a:rPr lang="en-US" altLang="en-US" dirty="0" smtClean="0"/>
              <a:t>Ex. U.S., Europe, much of Asia/Latin America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pic>
        <p:nvPicPr>
          <p:cNvPr id="1026" name="Picture 2" descr="http://www.jordanbusinessmagazine.com/sites/default/files/vote.-Ballotvot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0"/>
            <a:ext cx="3873500" cy="23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r>
              <a:rPr lang="en-US" b="1" dirty="0" smtClean="0"/>
              <a:t>Total democracy</a:t>
            </a:r>
            <a:r>
              <a:rPr lang="en-US" dirty="0" smtClean="0"/>
              <a:t> – citizens make all decisions</a:t>
            </a:r>
            <a:r>
              <a:rPr lang="en-US" b="1" dirty="0" smtClean="0"/>
              <a:t> </a:t>
            </a:r>
            <a:r>
              <a:rPr lang="en-US" dirty="0" smtClean="0"/>
              <a:t>collectively</a:t>
            </a:r>
          </a:p>
          <a:p>
            <a:pPr lvl="1"/>
            <a:r>
              <a:rPr lang="en-US" dirty="0" smtClean="0"/>
              <a:t>Pro: all voices heard on all issues</a:t>
            </a:r>
          </a:p>
          <a:p>
            <a:pPr lvl="1"/>
            <a:r>
              <a:rPr lang="en-US" dirty="0" smtClean="0"/>
              <a:t>Con: very slow, complicated</a:t>
            </a:r>
          </a:p>
          <a:p>
            <a:pPr lvl="1"/>
            <a:r>
              <a:rPr lang="en-US" dirty="0" smtClean="0"/>
              <a:t>Ex. ancient Greece</a:t>
            </a:r>
          </a:p>
          <a:p>
            <a:r>
              <a:rPr lang="en-US" b="1" dirty="0" smtClean="0"/>
              <a:t>Representative democracy</a:t>
            </a:r>
            <a:r>
              <a:rPr lang="en-US" b="1" dirty="0"/>
              <a:t> </a:t>
            </a:r>
            <a:r>
              <a:rPr lang="en-US" dirty="0" smtClean="0"/>
              <a:t>– citizens elect representatives to make most decisions for them</a:t>
            </a:r>
          </a:p>
          <a:p>
            <a:pPr lvl="1"/>
            <a:r>
              <a:rPr lang="en-US" dirty="0" smtClean="0"/>
              <a:t>Pro: more efficient, less complicated</a:t>
            </a:r>
          </a:p>
          <a:p>
            <a:pPr lvl="1"/>
            <a:r>
              <a:rPr lang="en-US" dirty="0" smtClean="0"/>
              <a:t>Con: everyone may not feel represented</a:t>
            </a:r>
          </a:p>
          <a:p>
            <a:pPr lvl="1"/>
            <a:r>
              <a:rPr lang="en-US" dirty="0" smtClean="0"/>
              <a:t>Ex. all modern democracies</a:t>
            </a:r>
          </a:p>
        </p:txBody>
      </p:sp>
      <p:pic>
        <p:nvPicPr>
          <p:cNvPr id="2050" name="Picture 2" descr="https://s-media-cache-ak0.pinimg.com/736x/e7/da/f1/e7daf1a9148ebd9271e548bb9d7a3f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768115" cy="21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Democracy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r>
              <a:rPr lang="en-US" altLang="en-US" dirty="0" smtClean="0">
                <a:latin typeface="Calibri" pitchFamily="34" charset="0"/>
              </a:rPr>
              <a:t>Types of representative democracy:</a:t>
            </a:r>
          </a:p>
          <a:p>
            <a:pPr marL="457200" lvl="1" indent="0">
              <a:buNone/>
            </a:pPr>
            <a:r>
              <a:rPr lang="en-US" altLang="en-US" b="1" dirty="0" smtClean="0">
                <a:latin typeface="Calibri" pitchFamily="34" charset="0"/>
              </a:rPr>
              <a:t>1. presidential system – </a:t>
            </a:r>
            <a:r>
              <a:rPr lang="en-US" altLang="en-US" dirty="0" smtClean="0">
                <a:latin typeface="Calibri" pitchFamily="34" charset="0"/>
              </a:rPr>
              <a:t>executive and legislature elected separately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Pros: checks and balances, harder for one party to control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Cons: </a:t>
            </a:r>
            <a:r>
              <a:rPr lang="en-US" altLang="en-US" b="1" dirty="0" smtClean="0">
                <a:latin typeface="Calibri" pitchFamily="34" charset="0"/>
              </a:rPr>
              <a:t>gridlock</a:t>
            </a:r>
            <a:r>
              <a:rPr lang="en-US" altLang="en-US" dirty="0" smtClean="0">
                <a:latin typeface="Calibri" pitchFamily="34" charset="0"/>
              </a:rPr>
              <a:t> – when nothing gets done in </a:t>
            </a:r>
            <a:r>
              <a:rPr lang="en-US" altLang="en-US" dirty="0" err="1" smtClean="0">
                <a:latin typeface="Calibri" pitchFamily="34" charset="0"/>
              </a:rPr>
              <a:t>govt</a:t>
            </a:r>
            <a:r>
              <a:rPr lang="en-US" altLang="en-US" dirty="0" smtClean="0">
                <a:latin typeface="Calibri" pitchFamily="34" charset="0"/>
              </a:rPr>
              <a:t> because parties can’t agree</a:t>
            </a:r>
          </a:p>
          <a:p>
            <a:pPr lvl="2"/>
            <a:r>
              <a:rPr lang="en-US" altLang="en-US" dirty="0" smtClean="0">
                <a:latin typeface="Calibri" pitchFamily="34" charset="0"/>
              </a:rPr>
              <a:t>Ex. U.S., Brazil</a:t>
            </a:r>
          </a:p>
        </p:txBody>
      </p:sp>
      <p:pic>
        <p:nvPicPr>
          <p:cNvPr id="29701" name="Picture 5" descr="http://ivn.us/wp-content/uploads/2012/10/ideology-is-the-source-of-political-gridlock-58326.jpg?b80f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93" y="3276600"/>
            <a:ext cx="5258307" cy="356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Democracy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791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b="1" dirty="0" smtClean="0">
                <a:latin typeface="Calibri" pitchFamily="34" charset="0"/>
              </a:rPr>
              <a:t>2. parliamentary system</a:t>
            </a:r>
            <a:r>
              <a:rPr lang="en-US" altLang="en-US" dirty="0" smtClean="0">
                <a:latin typeface="Calibri" pitchFamily="34" charset="0"/>
              </a:rPr>
              <a:t> – voters elect legislature, legislature chooses chief executive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Pros: executive more accountable, cooperation more likely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Cons: one party can push their agenda past minority groups</a:t>
            </a:r>
          </a:p>
          <a:p>
            <a:pPr lvl="1"/>
            <a:r>
              <a:rPr lang="en-US" altLang="en-US" dirty="0" smtClean="0">
                <a:latin typeface="Calibri" pitchFamily="34" charset="0"/>
              </a:rPr>
              <a:t>Ex. Britain, Canada, Japan</a:t>
            </a:r>
          </a:p>
        </p:txBody>
      </p:sp>
      <p:pic>
        <p:nvPicPr>
          <p:cNvPr id="3074" name="Picture 2" descr="http://denisfalvey.com/wp-content/uploads/2015/01/Pres-v-Par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4"/>
          <a:stretch/>
        </p:blipFill>
        <p:spPr bwMode="auto">
          <a:xfrm>
            <a:off x="771532" y="4015146"/>
            <a:ext cx="7610468" cy="28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05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Parliamentary democracy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Presidential democracy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431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Pros of democracy: people have say, greater freedom and equality</a:t>
            </a:r>
          </a:p>
          <a:p>
            <a:r>
              <a:rPr lang="en-US" dirty="0" smtClean="0"/>
              <a:t>Cons: slow, corruptible</a:t>
            </a:r>
          </a:p>
        </p:txBody>
      </p:sp>
      <p:pic>
        <p:nvPicPr>
          <p:cNvPr id="4098" name="Picture 2" descr="https://academichelp.net/wp-content/uploads/2012/11/democra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53707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202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Influences on Voters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Calibri" pitchFamily="34" charset="0"/>
              </a:rPr>
              <a:t>Media bias</a:t>
            </a:r>
            <a:r>
              <a:rPr lang="en-US" altLang="en-US" sz="2800" dirty="0" smtClean="0">
                <a:latin typeface="Calibri" pitchFamily="34" charset="0"/>
              </a:rPr>
              <a:t>: When journalists and media companies allow their opinions to shape their coverage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>
                <a:latin typeface="Calibri" pitchFamily="34" charset="0"/>
              </a:rPr>
              <a:t>Can be in what they choose to cover or how they cover it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Calibri" pitchFamily="34" charset="0"/>
              </a:rPr>
              <a:t>Fake news</a:t>
            </a:r>
            <a:r>
              <a:rPr lang="en-US" altLang="en-US" sz="2800" dirty="0" smtClean="0">
                <a:latin typeface="Calibri" pitchFamily="34" charset="0"/>
              </a:rPr>
              <a:t>: media inventing stories with </a:t>
            </a:r>
            <a:r>
              <a:rPr lang="en-US" altLang="en-US" sz="2800" b="1" dirty="0" smtClean="0">
                <a:latin typeface="Calibri" pitchFamily="34" charset="0"/>
              </a:rPr>
              <a:t>partisan bias </a:t>
            </a:r>
            <a:r>
              <a:rPr lang="en-US" altLang="en-US" sz="2800" dirty="0" smtClean="0">
                <a:latin typeface="Calibri" pitchFamily="34" charset="0"/>
              </a:rPr>
              <a:t>(bias toward 1 political ideology or another) </a:t>
            </a:r>
            <a:endParaRPr lang="en-US" altLang="en-US" sz="2800" b="1" dirty="0" smtClean="0">
              <a:latin typeface="Calibri" pitchFamily="34" charset="0"/>
            </a:endParaRPr>
          </a:p>
        </p:txBody>
      </p:sp>
      <p:pic>
        <p:nvPicPr>
          <p:cNvPr id="44036" name="Picture 6" descr="Image result for fake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54438"/>
            <a:ext cx="4852988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44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5060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6513"/>
            <a:ext cx="8823325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37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6083" name="Picture 7" descr="http://www.livemaguk.com/wp-content/uploads/2014/08/Michael-Brown-Feature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67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091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47108" name="Picture 2" descr="http://thefederalistpapers.integratedmarket.netdna-cdn.com/wp-content/uploads/2014/11/Screenshot-2014-11-29-17.45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25400"/>
            <a:ext cx="7373937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73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 altLang="en-US" smtClean="0"/>
              <a:t>Influences on Voters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4288" y="1143000"/>
            <a:ext cx="5257800" cy="53340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altLang="en-US" b="1" smtClean="0">
                <a:latin typeface="Calibri" pitchFamily="34" charset="0"/>
              </a:rPr>
              <a:t>Polls </a:t>
            </a:r>
            <a:r>
              <a:rPr lang="en-US" altLang="en-US" smtClean="0">
                <a:latin typeface="Calibri" pitchFamily="34" charset="0"/>
              </a:rPr>
              <a:t>– surveys that are conducted in order to predict election outcomes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Calibri" pitchFamily="34" charset="0"/>
              </a:rPr>
              <a:t>Can convince people in later time zones not to vote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Calibri" pitchFamily="34" charset="0"/>
              </a:rPr>
              <a:t>can suggest candidate has no chance, is going to win for sure</a:t>
            </a:r>
          </a:p>
          <a:p>
            <a:pPr lvl="1">
              <a:spcBef>
                <a:spcPct val="0"/>
              </a:spcBef>
            </a:pPr>
            <a:r>
              <a:rPr lang="en-US" altLang="en-US" b="1" smtClean="0">
                <a:latin typeface="Calibri" pitchFamily="34" charset="0"/>
              </a:rPr>
              <a:t>Margin of error: </a:t>
            </a:r>
            <a:r>
              <a:rPr lang="en-US" altLang="en-US" smtClean="0">
                <a:latin typeface="Calibri" pitchFamily="34" charset="0"/>
              </a:rPr>
              <a:t>% by which poll may be wrong, often ignored</a:t>
            </a:r>
          </a:p>
          <a:p>
            <a:pPr lvl="1">
              <a:spcBef>
                <a:spcPct val="0"/>
              </a:spcBef>
            </a:pPr>
            <a:r>
              <a:rPr lang="en-US" altLang="en-US" smtClean="0">
                <a:latin typeface="Calibri" pitchFamily="34" charset="0"/>
              </a:rPr>
              <a:t>polls in last election failed to predict outcome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13" y="1371600"/>
            <a:ext cx="395128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6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Influences on Voters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smtClean="0">
                <a:latin typeface="Calibri" pitchFamily="34" charset="0"/>
              </a:rPr>
              <a:t>Interest Groups</a:t>
            </a:r>
            <a:r>
              <a:rPr lang="en-US" altLang="en-US" smtClean="0">
                <a:latin typeface="Calibri" pitchFamily="34" charset="0"/>
              </a:rPr>
              <a:t> – outside groups that attempt to influence political leaders</a:t>
            </a:r>
            <a:endParaRPr lang="en-US" altLang="en-US" b="1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b="1" smtClean="0">
                <a:latin typeface="Calibri" pitchFamily="34" charset="0"/>
              </a:rPr>
              <a:t>Lobbyists: </a:t>
            </a:r>
            <a:r>
              <a:rPr lang="en-US" altLang="en-US" smtClean="0">
                <a:latin typeface="Calibri" pitchFamily="34" charset="0"/>
              </a:rPr>
              <a:t>people paid to influence politicians on behalf of corporations, labor unions, other groups</a:t>
            </a:r>
          </a:p>
        </p:txBody>
      </p:sp>
      <p:pic>
        <p:nvPicPr>
          <p:cNvPr id="49156" name="Picture 5" descr="http://rickstewart.com/sites/default/files/lobbyis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25838"/>
            <a:ext cx="425450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00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Influences on Voters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0292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altLang="en-US" b="1" smtClean="0">
                <a:latin typeface="Calibri" pitchFamily="34" charset="0"/>
                <a:hlinkClick r:id="rId2"/>
              </a:rPr>
              <a:t>PACs and SuperPACs </a:t>
            </a:r>
            <a:r>
              <a:rPr lang="en-US" altLang="en-US" smtClean="0">
                <a:latin typeface="Calibri" pitchFamily="34" charset="0"/>
              </a:rPr>
              <a:t>– Political Action Committees, fundraise for candidates and causes, are allowed to raise unlimited amounts of money</a:t>
            </a:r>
          </a:p>
          <a:p>
            <a:pPr marL="742950" lvl="2" indent="-342900"/>
            <a:r>
              <a:rPr lang="en-US" altLang="en-US" smtClean="0">
                <a:latin typeface="Calibri" pitchFamily="34" charset="0"/>
              </a:rPr>
              <a:t>Only the case since a 2010 Supreme Court decision called </a:t>
            </a:r>
            <a:r>
              <a:rPr lang="en-US" altLang="en-US" b="1" smtClean="0">
                <a:latin typeface="Calibri" pitchFamily="34" charset="0"/>
              </a:rPr>
              <a:t>Citizens United</a:t>
            </a:r>
            <a:endParaRPr lang="en-US" altLang="en-US" smtClean="0">
              <a:latin typeface="Calibri" pitchFamily="34" charset="0"/>
            </a:endParaRPr>
          </a:p>
          <a:p>
            <a:pPr marL="1200150" lvl="3" indent="-342900"/>
            <a:r>
              <a:rPr lang="en-US" altLang="en-US" smtClean="0">
                <a:latin typeface="Calibri" pitchFamily="34" charset="0"/>
              </a:rPr>
              <a:t>Court found “corporations are people” and therefore have a right to free speech</a:t>
            </a:r>
          </a:p>
          <a:p>
            <a:pPr marL="1200150" lvl="3" indent="-342900"/>
            <a:r>
              <a:rPr lang="en-US" altLang="en-US" smtClean="0">
                <a:latin typeface="Calibri" pitchFamily="34" charset="0"/>
              </a:rPr>
              <a:t>Spending money = an expression of that free speech</a:t>
            </a:r>
          </a:p>
          <a:p>
            <a:endParaRPr lang="en-US" altLang="en-US" smtClean="0">
              <a:latin typeface="Calibri" pitchFamily="34" charset="0"/>
            </a:endParaRPr>
          </a:p>
        </p:txBody>
      </p:sp>
      <p:pic>
        <p:nvPicPr>
          <p:cNvPr id="50180" name="Picture 5" descr="http://cdn.theatlantic.com/static/mt/assets/politics/citizensbuckley7-26-12b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484688"/>
            <a:ext cx="58578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4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Comparative Systems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Basic forms of government</a:t>
            </a:r>
          </a:p>
          <a:p>
            <a:pPr lvl="1" eaLnBrk="1" hangingPunct="1"/>
            <a:r>
              <a:rPr lang="en-US" altLang="en-US" dirty="0" smtClean="0"/>
              <a:t>Democracy</a:t>
            </a:r>
          </a:p>
          <a:p>
            <a:pPr lvl="1"/>
            <a:r>
              <a:rPr lang="en-US" altLang="en-US" dirty="0"/>
              <a:t>Autocracy</a:t>
            </a:r>
          </a:p>
          <a:p>
            <a:pPr lvl="1" eaLnBrk="1" hangingPunct="1"/>
            <a:r>
              <a:rPr lang="en-US" altLang="en-US" dirty="0" smtClean="0"/>
              <a:t>Oligarchy</a:t>
            </a:r>
          </a:p>
          <a:p>
            <a:pPr lvl="1" eaLnBrk="1" hangingPunct="1"/>
            <a:r>
              <a:rPr lang="en-US" altLang="en-US" dirty="0" smtClean="0"/>
              <a:t>Socialism</a:t>
            </a:r>
          </a:p>
          <a:p>
            <a:pPr lvl="1" eaLnBrk="1" hangingPunct="1"/>
            <a:r>
              <a:rPr lang="en-US" altLang="en-US" dirty="0" smtClean="0"/>
              <a:t>Communism</a:t>
            </a:r>
          </a:p>
        </p:txBody>
      </p:sp>
    </p:spTree>
    <p:extLst>
      <p:ext uri="{BB962C8B-B14F-4D97-AF65-F5344CB8AC3E}">
        <p14:creationId xmlns:p14="http://schemas.microsoft.com/office/powerpoint/2010/main" val="39124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422</Words>
  <Application>Microsoft Office PowerPoint</Application>
  <PresentationFormat>On-screen Show (4:3)</PresentationFormat>
  <Paragraphs>60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Week 15 Notes</vt:lpstr>
      <vt:lpstr>Influences on Voters</vt:lpstr>
      <vt:lpstr>PowerPoint Presentation</vt:lpstr>
      <vt:lpstr>PowerPoint Presentation</vt:lpstr>
      <vt:lpstr>PowerPoint Presentation</vt:lpstr>
      <vt:lpstr>Influences on Voters</vt:lpstr>
      <vt:lpstr>Influences on Voters</vt:lpstr>
      <vt:lpstr>Influences on Voters</vt:lpstr>
      <vt:lpstr>Comparative Systems</vt:lpstr>
      <vt:lpstr>Democracy</vt:lpstr>
      <vt:lpstr>Democracy</vt:lpstr>
      <vt:lpstr>Democracy</vt:lpstr>
      <vt:lpstr>Democracy</vt:lpstr>
      <vt:lpstr>PowerPoint Presentation</vt:lpstr>
      <vt:lpstr>Democracy</vt:lpstr>
    </vt:vector>
  </TitlesOfParts>
  <Company>Pueblo City Schools D60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15 Notes</dc:title>
  <dc:creator>psd60tech</dc:creator>
  <cp:lastModifiedBy>psd60tech</cp:lastModifiedBy>
  <cp:revision>1</cp:revision>
  <dcterms:created xsi:type="dcterms:W3CDTF">2017-01-03T20:38:17Z</dcterms:created>
  <dcterms:modified xsi:type="dcterms:W3CDTF">2017-01-03T20:40:31Z</dcterms:modified>
</cp:coreProperties>
</file>