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42E3C-709C-4370-8349-CDAF1DA7669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9EFF8-180E-4570-9E44-84653B200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2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986B7-3DA5-4013-9E0B-E4C27DE511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662-0B8F-4420-8C1C-ED2CA33B3D0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3C3-7A80-4C11-8B69-5F618EA9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0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662-0B8F-4420-8C1C-ED2CA33B3D0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3C3-7A80-4C11-8B69-5F618EA9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7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662-0B8F-4420-8C1C-ED2CA33B3D0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3C3-7A80-4C11-8B69-5F618EA9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4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662-0B8F-4420-8C1C-ED2CA33B3D0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3C3-7A80-4C11-8B69-5F618EA9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9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662-0B8F-4420-8C1C-ED2CA33B3D0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3C3-7A80-4C11-8B69-5F618EA9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9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662-0B8F-4420-8C1C-ED2CA33B3D0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3C3-7A80-4C11-8B69-5F618EA9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0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662-0B8F-4420-8C1C-ED2CA33B3D0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3C3-7A80-4C11-8B69-5F618EA9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5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662-0B8F-4420-8C1C-ED2CA33B3D0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3C3-7A80-4C11-8B69-5F618EA9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662-0B8F-4420-8C1C-ED2CA33B3D0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3C3-7A80-4C11-8B69-5F618EA9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8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662-0B8F-4420-8C1C-ED2CA33B3D0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3C3-7A80-4C11-8B69-5F618EA9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9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662-0B8F-4420-8C1C-ED2CA33B3D0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3C3-7A80-4C11-8B69-5F618EA9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9F662-0B8F-4420-8C1C-ED2CA33B3D0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23C3-7A80-4C11-8B69-5F618EA9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5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9YLta5Tr2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27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80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108745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1900</a:t>
            </a:r>
            <a:r>
              <a:rPr lang="en-US" dirty="0"/>
              <a:t>: </a:t>
            </a:r>
            <a:r>
              <a:rPr lang="en-US" b="1" dirty="0"/>
              <a:t>gold standard</a:t>
            </a:r>
            <a:r>
              <a:rPr lang="en-US" dirty="0"/>
              <a:t> adopted ($1=set amount of gold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1913: </a:t>
            </a:r>
            <a:r>
              <a:rPr lang="en-US" b="1" dirty="0" smtClean="0"/>
              <a:t>Federal Reserve Act</a:t>
            </a:r>
            <a:r>
              <a:rPr lang="en-US" dirty="0" smtClean="0"/>
              <a:t> creates new central bank </a:t>
            </a:r>
          </a:p>
          <a:p>
            <a:pPr lvl="2"/>
            <a:r>
              <a:rPr lang="en-US" dirty="0" smtClean="0"/>
              <a:t>Regulates money supply, loans to banks, etc. </a:t>
            </a:r>
          </a:p>
          <a:p>
            <a:pPr lvl="1"/>
            <a:r>
              <a:rPr lang="en-US" dirty="0" smtClean="0"/>
              <a:t>1930’s: Great Depression reform</a:t>
            </a:r>
          </a:p>
          <a:p>
            <a:pPr lvl="2"/>
            <a:r>
              <a:rPr lang="en-US" b="1" dirty="0" smtClean="0"/>
              <a:t>Federal Deposit Insurance Corporation</a:t>
            </a:r>
            <a:r>
              <a:rPr lang="en-US" dirty="0" smtClean="0"/>
              <a:t> – banks fails, you get your money</a:t>
            </a:r>
          </a:p>
          <a:p>
            <a:pPr lvl="2"/>
            <a:r>
              <a:rPr lang="en-US" b="1" dirty="0" smtClean="0"/>
              <a:t>Securities and Exchange Commission – </a:t>
            </a:r>
            <a:r>
              <a:rPr lang="en-US" dirty="0" smtClean="0"/>
              <a:t>oversees stock </a:t>
            </a:r>
            <a:r>
              <a:rPr lang="en-US" dirty="0" smtClean="0"/>
              <a:t>market</a:t>
            </a:r>
          </a:p>
          <a:p>
            <a:pPr lvl="2"/>
            <a:r>
              <a:rPr lang="en-US" dirty="0" smtClean="0"/>
              <a:t>End of gold standard</a:t>
            </a:r>
            <a:endParaRPr lang="en-US" dirty="0" smtClean="0"/>
          </a:p>
          <a:p>
            <a:pPr lvl="1"/>
            <a:r>
              <a:rPr lang="en-US" dirty="0" smtClean="0"/>
              <a:t>1980’s: </a:t>
            </a:r>
            <a:r>
              <a:rPr lang="en-US" b="1" dirty="0" smtClean="0"/>
              <a:t>deregulation</a:t>
            </a:r>
            <a:r>
              <a:rPr lang="en-US" dirty="0" smtClean="0"/>
              <a:t> – causes riskier moves by financial institutions</a:t>
            </a:r>
          </a:p>
          <a:p>
            <a:pPr lvl="1"/>
            <a:r>
              <a:rPr lang="en-US" dirty="0" smtClean="0"/>
              <a:t>2008: financial crisis – </a:t>
            </a:r>
            <a:r>
              <a:rPr lang="en-US" dirty="0" smtClean="0">
                <a:hlinkClick r:id="rId3"/>
              </a:rPr>
              <a:t>housing bubble bursts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100" name="Picture 4" descr="http://www.coinweek.com/wp-content/uploads/2011/09/gold_stand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00"/>
            <a:ext cx="2324827" cy="156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3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 and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Savings: </a:t>
            </a:r>
            <a:r>
              <a:rPr lang="en-US" dirty="0" smtClean="0"/>
              <a:t>income not used for consumption</a:t>
            </a:r>
          </a:p>
          <a:p>
            <a:r>
              <a:rPr lang="en-US" b="1" dirty="0" smtClean="0"/>
              <a:t>Investment</a:t>
            </a:r>
            <a:r>
              <a:rPr lang="en-US" dirty="0" smtClean="0"/>
              <a:t>: use of income today in a way that allows for a future benefit</a:t>
            </a:r>
          </a:p>
          <a:p>
            <a:pPr lvl="1"/>
            <a:r>
              <a:rPr lang="en-US" dirty="0" smtClean="0"/>
              <a:t>Ex. Stocks, bonds, CDs, mutual funds, etc.</a:t>
            </a:r>
            <a:endParaRPr lang="en-US" dirty="0"/>
          </a:p>
          <a:p>
            <a:r>
              <a:rPr lang="en-US" b="1" dirty="0" smtClean="0"/>
              <a:t>Risk</a:t>
            </a:r>
            <a:r>
              <a:rPr lang="en-US" dirty="0" smtClean="0"/>
              <a:t> v. </a:t>
            </a:r>
            <a:r>
              <a:rPr lang="en-US" b="1" dirty="0" smtClean="0"/>
              <a:t>rate of return</a:t>
            </a:r>
          </a:p>
          <a:p>
            <a:pPr lvl="1"/>
            <a:r>
              <a:rPr lang="en-US" dirty="0" smtClean="0"/>
              <a:t>Savings account = least risky, lowest rate of return</a:t>
            </a:r>
          </a:p>
          <a:p>
            <a:pPr lvl="1"/>
            <a:r>
              <a:rPr lang="en-US" dirty="0" smtClean="0"/>
              <a:t>Stocks = most risky, highest possible rate of return</a:t>
            </a:r>
          </a:p>
        </p:txBody>
      </p:sp>
    </p:spTree>
    <p:extLst>
      <p:ext uri="{BB962C8B-B14F-4D97-AF65-F5344CB8AC3E}">
        <p14:creationId xmlns:p14="http://schemas.microsoft.com/office/powerpoint/2010/main" val="343242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US" dirty="0" smtClean="0"/>
              <a:t>Financial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906963"/>
          </a:xfrm>
        </p:spPr>
        <p:txBody>
          <a:bodyPr/>
          <a:lstStyle/>
          <a:p>
            <a:r>
              <a:rPr lang="en-US" dirty="0" smtClean="0"/>
              <a:t>Stock Market:</a:t>
            </a:r>
          </a:p>
          <a:p>
            <a:pPr lvl="1"/>
            <a:r>
              <a:rPr lang="en-US" b="1" dirty="0" smtClean="0"/>
              <a:t>Stock exchange</a:t>
            </a:r>
            <a:r>
              <a:rPr lang="en-US" dirty="0" smtClean="0"/>
              <a:t>: market where securities (stocks and bonds) are bought and sold</a:t>
            </a:r>
          </a:p>
          <a:p>
            <a:pPr lvl="2"/>
            <a:r>
              <a:rPr lang="en-US" dirty="0" smtClean="0"/>
              <a:t>Investors earn </a:t>
            </a:r>
            <a:r>
              <a:rPr lang="en-US" b="1" dirty="0" smtClean="0"/>
              <a:t>dividends</a:t>
            </a:r>
            <a:r>
              <a:rPr lang="en-US" dirty="0" smtClean="0"/>
              <a:t> (share of corporate profits) and </a:t>
            </a:r>
            <a:r>
              <a:rPr lang="en-US" b="1" dirty="0" smtClean="0"/>
              <a:t>capital gains</a:t>
            </a:r>
            <a:r>
              <a:rPr lang="en-US" dirty="0" smtClean="0"/>
              <a:t> (earnings from selling stock at higher price than you bought it for)</a:t>
            </a:r>
          </a:p>
        </p:txBody>
      </p:sp>
      <p:pic>
        <p:nvPicPr>
          <p:cNvPr id="5122" name="Picture 2" descr="http://media.zenfs.com/en-US/video/video.pd2upload.com/video.yahoofinance.com@d3e97974-3043-3be0-abf0-13aaa6d37489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12538"/>
            <a:ext cx="5029200" cy="334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66" y="-13855"/>
            <a:ext cx="8229600" cy="1143000"/>
          </a:xfrm>
        </p:spPr>
        <p:txBody>
          <a:bodyPr/>
          <a:lstStyle/>
          <a:p>
            <a:r>
              <a:rPr lang="en-US" dirty="0" smtClean="0"/>
              <a:t>Financial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242218"/>
            <a:ext cx="8229600" cy="4525963"/>
          </a:xfrm>
        </p:spPr>
        <p:txBody>
          <a:bodyPr/>
          <a:lstStyle/>
          <a:p>
            <a:r>
              <a:rPr lang="en-US" dirty="0" smtClean="0"/>
              <a:t>Stock Market, cont.</a:t>
            </a:r>
          </a:p>
          <a:p>
            <a:pPr lvl="1"/>
            <a:r>
              <a:rPr lang="en-US" dirty="0" smtClean="0"/>
              <a:t>Biggest exchange: </a:t>
            </a:r>
            <a:r>
              <a:rPr lang="en-US" b="1" dirty="0" smtClean="0"/>
              <a:t>NY Stock Exchange (NYSE)</a:t>
            </a:r>
            <a:endParaRPr lang="en-US" dirty="0"/>
          </a:p>
          <a:p>
            <a:pPr lvl="1"/>
            <a:r>
              <a:rPr lang="en-US" dirty="0" smtClean="0"/>
              <a:t>Online only exchange: </a:t>
            </a:r>
            <a:r>
              <a:rPr lang="en-US" b="1" dirty="0" smtClean="0"/>
              <a:t>NASDAQ</a:t>
            </a:r>
            <a:r>
              <a:rPr lang="en-US" dirty="0" smtClean="0"/>
              <a:t> – mostly tech stocks</a:t>
            </a:r>
          </a:p>
        </p:txBody>
      </p:sp>
      <p:sp>
        <p:nvSpPr>
          <p:cNvPr id="4" name="AutoShape 2" descr="data:image/jpeg;base64,/9j/4AAQSkZJRgABAQAAAQABAAD/2wCEAAkGBxQTEhQUExQWFhUXGBwYGBYXGB0aHRccHRccHBwYGR0aICogHBwlHBgbIjEhJSkrLi4uHSAzODMsNygtLisBCgoKDg0OGxAQGzElICQsLCwsNCw0MSwsLywsLCwsLCwsLCw0LzQsLCwsLCwsLCw0LCwsLCwsLCwsLCwsLCwsLP/AABEIAI8BYQMBIgACEQEDEQH/xAAbAAACAgMBAAAAAAAAAAAAAAAEBQMGAAECB//EAEsQAAIBAgQEAwQFCAYJAwUAAAECEQMhAAQSMQUiQVEGE2EycYGRFCNCocEHUmJzsbLR8DNygpLh8RUWNENEVJPS4lPCwyQlhJSi/8QAGgEAAwEBAQEAAAAAAAAAAAAAAQIDAAQFBv/EADERAAICAQIEBAYCAgIDAAAAAAECABEDEiETMUFRBGFxkSKBobHR8DLBBRRC4SNS8f/aAAwDAQACEQMRAD8A8a4x/tFb9Y/75wIBgvjH+0Vv1j/vHAgxppsoR0xrE9ClNiSB6CfmMFf6LYiUZKkAkhWAYAC8o0N8gcGouoRdjMSPTjeR7wRiWlkajLqVSwG8XIjuBcD1jAqG4NjMbxkY001jrGoxk4EM3jeNDG8aCZjMbxmNDMxeMjRHloCJ5FF/cMUc4udfMr5DlHEhDBBFjp9MXw9Zz5+givP8C0VUKiaTOoI/NlhY+nY4m8QcJp0aYdAVbUB7R7HufTDPgHGBWXS0CoN/0h+cPxGOPFqFqdNVElqgAH9lsMVXSSIgdtQBiPgPDqlbXDsqgQSCbk/Z9RGOOKcHqURqnUsxMRGLnw3JilSCJEgbnqx6n447pZIvQNKsQxKlSw69m9+x9+MMIrzh451X0lJ4PwWrmNRp6QFiSxgT2sDOGI8CZk7Gkf7R/wC3DDwXmhQNajUVgQ+6ozAGIg6QY2kE74tFCpRn+mqie7P/AO4YCY1I3hfKwahPP63hmvSq0qJCa6pOiGtaJkxbDWp+T/OObrS/vkfhi1cS4VpzWSreY7RWCaXIMalJkGAfs9Zw38b57M0aNNsoGLmpDaafmHTpY7QYuBfB4SiyYeKxoDrPPMx+TjOopfRTbSJ0q5JMdgQAfdhFwjhdbM1Vo0F1O0kdBAEkknYR+GPevA2arVcpTfNBhWLPq1JoMByF5YEcsdMJ/wAknh8U/pGZYXeo9Kl6U0cgke9hH9gYU4xYqMuQ0b6SqcZ/J9nKWXaoay1PLWTTWnB0jeD1gX2vGEPg3w39OrsjOyoi6mK7m4AAmw9/pj33IPX11/PFPy9f1OkknRAEOCAJkTufajpilcF4EMlxOuEEUa9IvT7KVcaqfw1SPT3HB4S6hQ2g4p0mzvE+d8KcMy0eaUBiQKtYyR30lhPywPxPw5lnoMaVOmNSakdVAO0qQReNsM/G/hP6ZWSoKop6U0nk1E8xPcd8bdVy+XVGaVpUwuo2kKI2/DFgOYI2kCxoEHeeMFiY92OcbG2NHHDO6axrGzjWNNNY1jeNY00wnGsbGMjGmmsdA2+X4/xx0KR7H39PngvLcO1DUXVRvbmPyFvvwCQIIBjMHN5WyKxP5zt+xV/7jiGpI22PYQMG96g1dIPGMxK1Fuoj34jIwxBHOG5rGYzGYEML4x/T1v1j/vnEeXpq27aT6i2JOMf7RW/WP++ccU9H2lPvU/gf44IgMd8Jy1bQy0wtRC0EAibaoI1bA3Mg9sWKhxbI19C1lCwx1eYADEjl1AdAGuPlihxD/Vs3oTyn1Fj+OJGyjqJZGA6MBI7bi2JsgY1c53wh+su3FOCZYx9HqnmAsG1JqLEaRqk7Qd+vvil5nL+WxUyHUxfp8sdZXNoBBpj2XGpSwaWHKxhoOk7CIN5wfxBcqU1Umq67cjgfEki33kzPS+HxgjYm4UVk5m4Fw/MuvKgRhMlXRHXb9IW26EYZcP4Sc3UWKIRAdNX6PzP31rSZyx6ezax64F4PwWpmP6KGbUF0SAZKswI1ECOQjfeMXHghygpURm8voUICarpUZX1mVYsP6Mldr79INjkYKNhcGXIU3AuVHPeH1RmAropH2KyvReJtZ1g/PC7J8Pq1Z8pGqFRJCiSB7ses1+D5OsrmlmKkSAgWr5g0FiQNNTVYdhA+eKF4j4QKD3MhhKMqqFMeg+G3U4TE65DXXzk8HjFy7Dn5ytOsGGBBFiOx7YyB3wbSrMCYaO83B94Njhhw3K02cPWNMqQdSHVT9AQyqE9dxvfFCk69XeI9BxkemHPGcrQJByyOqidep1YTNipUkxvvgRcnqKrTZ2diF0FepMAAyZkmMDSYbgE43hrX4JmknXQqgDctRcAb7mIGx+RwIaB6oPnGBRhuQU3KkEEgjYixGCxxetIPmElbiYMWjqOxxAaY/NYe6+OQq92+IxgSICoPOG5jjddwAahEX5eU/GMT8O8RVqRMnzAejk29xwq0D88fERjBT/SX54Otru4NC1VSyZXxaUqPUFFZcKG5yLrMH2exj4DDGj+UAjeh8qn/AI4phonoV+eNiifT54YZXHWKcKHpLZnvHDVHonytKUqgqEapLEAiJiwue+HlP8qIH/Dn/qD/ALceb+QfT5jG/Ib0+eNxn7zcFe09IzX5WH0kU8uFaLMz6oPfSFE/PESflSqJQFGjl1TSmhHNTUVtGogpzHrfc488FEzePnjWj1X54Byv3jDEg6S00vH+fDqxzDNBnSwXS3oQoFsb4r+UDOVwAWpppbUpprDKdrEk9CQe4JGKt5XqvwvjZy/v/unA1N3hKL2jev4vzjb5l/hpH7oGHHDfFqDLotVnaoNWqxYnmMST6R1xUhlv6x+Q/bjsZUdv7zfwwVdgYrYlIgWNThxlOC1apIpU9ZG+lS0WJuellPyOOKuRNOqadcvTK+0AoJBiQIkdx1wukx4q0HtjCnqMOvoFKoQKOskSWas9KmItcamgXP5xxI3AmtpKP+pLVov18safvi2G0bbmKWAiAJ7yfdg3L8OlQzOqrG4BYj4WH34Lr0alEMhd0BvBlS3QyBcbR8MGcC4ElZNdWpoQEwAyzbe1yPlgFdrupg18omZaX2Q7f1iFv/VWT9+NjMACESG7gX+EycPM7QyKaRTqVKhHt+WsgnuGqaY67A/HEeW43SpKRTpkGT7TFibC8qFAn39MLpQdb/fOhHIOkGJXpOQC+o6vZLSSR6T7xhhwrgTVtWosiDaRud4EkAHa+NVuPVak+wg6aFVfhO5wPljUZytNrtuSe0ndtsOOdKvv+BX3kjG9bhmVogq1YtUIBUUwzMNrGITdT9owCO2FOYqovs0+v22k7xsv8Tgv/QyBpq5hGJuQkvJkWJ9b/LEQypYhbDUeggfzbFqyH/kAPLb7bxCai3MZksbYGKnDvM5JqawCI3sPhufTCo+uEdNMZHB5SDGY7jGYnUpcK4uPr6361/3jiOn26fz2xJxZozFb9a/75xOnEaZgPSG6lmUw0CJA2uYNyeu2CDUDXLHw/grAQHy7oEFQ60FRRqKiJAFRTLrb+BxJW4BmEYilRKMrc5y1ViDI5eSp6TaTaRhGOMCnzZZ6tN5URPKV0c1jJHPsNRthpw7x3mabSVR2LAktKkkGQWM9z1t32xA8S7nKy5gdtx++kT8Vyzkg1NQaI5qejqTOpbNc773wNm64IjyUR/zk1KI/qyR8RGLZns1VdAr0CS0ojJUV+YGp/wCmSWEoxFoOjrio16TA84YTcagRI7ibxi2P4huKMqjMR8QhmXpZcx9dVpGPt0g6z15kbUP7mNnN5mor0levVpLGoAu6wrcpg+yJEiwxvI5fWy02CqGMF2BEe8gEgfDHo2T8NtpYo+VqaCF1GiUZhsCtXLmmYMbm9uuDndMWzH3ksniEx/zP7znl2UzCI8lFfcFHnraQVIII6Hoe+HVXimUqLU1UKi1DJQLUDKDoAUNqjk1Ak6QDzW6RY+PeFM2UiqGqIDqUpX1meg+tXVYNEavniqPVrpR8ssppjUugqjaZJJglSVMkmQZBw2L491lBkR+UCylGmykvU0NJgFWMjTIuLCWtf3++xrxvyBzNSrB1FOaTiQAkDUoAEwbE3n4jCXK1UCqamURwABqDVUY+pIcrJ/q4f0vBqmijvUrUmiXPkNXp9ydVEQgAi5LT6Rguu3xCMyq2xkOY4hRroCMuwCghnCAm0HdQBYEb9/mgr0isagQZi4g4J4lw7yHAWurq9iyeYsCQDrUqGAvtc2Ntpg4kWBUNVFW0hhqIiT1dQZ+GDjoCZUC7CH5TjWYpRozNdbbCq8eliYwyyr5nMVqeYrUqmbSkND6UB2VmAbSLkFtV9wMIlz7LKAQJvDOJi19LAfdiyZHgrimlYnMUFcmHRiAPYILELZTqESeh7YbMyKIrvoFmD8XakWZqmVrUm0LIekUGoAgtywLnrH2el8J6gy+k6TzQY9reLb+v7cW7P0K6UmK8TqVKZJQhtbA7SJc3sdwI7HCduG11VSK9KIOkctgBcEXiAdj8McutDyMC50PX7/iJMi9MNNVWZY2UgGZHf0kfHHWeNEkeUjAXnXpJi0RHx+7HWeoMGJqESSRYndbH7OA2jpt/PoMUoVtLg3vGNOjlOvn/AASmf/d7scjJ0HqhVYKhHt1VAgwTcCetvjgZCOpjB2RqgCDQpVbzLMQfdysLe/DsoA5w6gOc7XgFI1NIzGVA/PZoHxsYxNn+CUqNMMMxlqrFgvl0uYgEE6iY2tHxGJ6dDWwUZJAWFtNQjpuNTEdMNl4VVF/9H04iRzrYfnAmZGJWt/yHvEOfGDRYe4iXh9HKaT5/mhtVhTVIKwN9XWZxxRSgKrFlqeVpBGnRr26kiImfuwU+WAqzUhJuFBBt0+HriDidVbRFlgwIkyP446xiUrqBhD6uULOcyCxGVrve+vMBev6Cdvd8MMOGcS4aiU/OoFnGvWDT8zUDUYoAWIEhIB76htpxWgKWkS3N1gmPlo3+OCshwvz9WiogVANTPoUCTAu7iZjYYmwVRuYwRn5Qrg3HMlTp00rZQ1WUks0LzDXUIBvfldV9Im+lcHUPGtGnHlcOoCABJ0z11bU7zIBkmwjrIUUuCDzHpvVFMpIbUh3mNI0ByxnsDgvMeH0SxdmIbSYPKBeTJUbASV3g+8CWtO/0lP8AWfrQ+cQU8zUSRSeouqJ0My6omJ0m+5+ZwFVYknVJPUnf4zhjmM21JoCMh3AbWpjoSC0YVvULNeBNrAD7gMXJQrYkipBoy0+HcvVQlnyzVdSckjTpClSWXVpVuUjrEHrhzxD8o5ps6JltLLNNtbixWVJ5BBNztbFPzEskfSalZzZaYSowJMDTLkHboFPQYnp+HmVNVWlmlH9RaQ7C9Ug79YiMc2TGrNZG8g2FGa2kvEM/Trz59cQvsilSYydZBAZ43QAgtF2uLXTUKaszqK3lU5MEhpYbDlXrEbnHfl6KkoqOOiVGWrp2u2mFmdvx3xB5kVNTKN7qqgAWiwFsPWleW0qqgbCTVcvRA5GdjO5UARHbcGfWMdZfK7OAp/rifTb+dsbaorh2CgRH3/diVs0hQATqEAyRER06z88MmTfkP31myaqoGbymZ1FkqAQebSoCiQOwxHxVKYK6Y3vHbAh0sSQYiMRP2m84RmY8zDplmrjKk0lpDmPUFoHbffr1HriOkyU6zBiQoBWRcz33HvsfnhPlylNueSVIgDHedzOtzUKkgm4+HcDGU9ZJl6Qvi9RNR0klDeWIBPzAxX3UGT64MfO2gJTX1iT83JwDUrTMkGf56Yo+QNUONSJxpxmNasZiW0rvCeL/ANPW/WP++cB4L4x/T1v1j/vnAmBGmY61nvjAuM041wQjK8Rq040VHWJjSxETvYHr1746zfEXqkGoxYqukG1lBJj5k4G0Y1oxgamqWFPEKMytUoUjBUwo0E6VYQz3Zp1CZP2F9ZmqeJnVlOVepRAWGVqxqgtqbmGsRGkqIgbHFXjGoxjR5iI2NW5i56FkPFdeqIr5tVZTy+ZSkRaTqDKB6g7gRewwn4yOUuatFy99NN5ILXa2kQBtvv8AHFWBx357dzhsZVCSoqKuFVPwiXLhfDqqmhUak70iVIVSfrFJAsEOrcgTFiR3va6GZ4XyipSWhVnUxem1NgpJNjALSpF7bfE+V0eK1V9mowvNmK3Gx5SLjG6vEnczUlzAEsxJAGwvjZayGya9JLL4YZOZI9J6Dx6nkmpv9Hq6iOYIarOCQBsrEkE3AH396tnKFPVRtGoS8dOY/hiDKeJ3RVQqjqpkB0Bjl09ImxNzf1wLX4ir1NRUIthpRdKgAAGACYnf3k4rhYKKJv1j48RQUTcbng7ahCKS1Lzl05in7A16jzG5Xy3kAkiMMuFtWQZeMvVdSxaioh5LAOYUCbqgMHcCdsVpeKnSVFRgCnlRb+jD69AtIGu5vfrhvlvG2ZTywtWmBTjSpp04gFSFIiI5F2jbvfC5Pj/lUd8YYUYx4n4qSuCXUhvUu25BManMbbCBgM8bpFVXmGktBAg80Tef0cV4kETqHu/yxLks4aerSEOoAHUoawYNaRb2en7YIicS3ykz4VOkOzudSoscsk+2bQJmBIn09r774ANO0gyP5/jhu/iEmoXKNJUrBqzILM3MSlwC5t2CjpcTi3ERWYMF02iNU/aJtYQIIAHpiw01vKICNqg60j6DrcgftxauE8Tp+UlJlpAqxOu0mQo+fLc9Z6YX8K4vRSkq1KIdgZ16KTFRJsusc0ggQ217nlCmcO45lUCg5YEhmYk06bWJcxJPMAGVQLRoBnoFyLq2qF11Co/fN0GqUmLA6VAaSBqOpibzIENv92HeZ4vlyi84kTMsrWJBAWwiIja2PKs1mizHSIBJIBIECZAwy4PxVKc+bRWr7MSTaHVjtYyoK37+8GIwdd/35SP+qLvUfpCvEtWk5VqenV9o6gBGlQAJboQ3QWgXjFfKbkjpIMzPMBixVeN5fW5GW1a6YTUfKSCEI1hNDICWIJgD2BvqYFZxjPLWqlkXSNAWLXKxLHSIk7/zA6lFLVSyitouq0ACQWVSNwWg+7D3gfiClRBDU6dRgAqFEVWSDJaTTOpiBEm4EwRhhR8VClTpA0dTKqgt5oXUAUOmPLPI2ghhudRvgXI+ODRpU6S05FMKATVhoVlYAFUEA6AG31DtOEyLZ5SqZSvS4NX4/SLl/LkkkkuXZpJmQwZSG9ZEycDZ3xEWdqmmGbTJFoCgQBMn7Km5JMXO+EteqpcksokkwNrnpfbHK5oIwKvBFwRYj3EYlwl7Sx8VkO99K/bjmplK9astNqYDlAyqWRBpLGICjfUTaJF5iDAec4c1JEdtI1mVAYkxAJmRB9oXUkTImRgahxp0jTUIhPLEKLJqLabrtLE/LsIhzXFmcAMzsBsGYmOlhsLW2xQGpzGyY14eUFSmKoOjUNWmNZE/Zki+LavEuG0dGqiBUFzqolifaBubHodgJUjFHo+J6yU/LQwszspM6gwuQdiAcL81xN6janOo3ub7kt+1ifjgZac3ci+AOdzL1xPODNKTSyxFMkBWsgBZ9CsADLAOGkAEDrtep8TyJpMqsykldXKdQFyIPY22woNY+nyxyah7nCigtCUx4wnKMFrWiwxyM0V2Kj3BT98ThecZGBHIB5wt83e7E++/7cQmveY+eItON6caYASR8yx7D3DHJrttqMe/HOnGacaac4zHWMwZpzjMdYzGmhPGP9orfrH/AHzgXFo8RcGPm1KqUitLU2otWp1eYuRI0AFQT0IJHfEFbJZLyeX6T54UTIp+WWtIs2oLBPc2He1RhciwIusQPg2YoqR5hceoUMP2zi+cJr8KqQKlalParSZfviPvxTKPhLNui1Ey9V1cBlKgMCDpj2TIJ1rY3v6HA+Y8PZqmYfLV1O3NSfuB27kD4jEDjBlUzOn8T9AfuJ6h/qfwqv8A0VXLk9qWYAP90n8MBZz8ldOJp1ao9Tocf/yAceXPRjeAR0Mz+zG6NVk9hiv9Vo/YcLwq5ExjnJ5qvsR9iPtLLnfAtdGYKyPpJG+kmPQ4U5rgOYpiXpMB3sf3ScCjPVf/AFKl/wBI/wAcabN1Du7n3sT+3DURJXZ3Ejal3GOGQYl84nriNjjQmuk0tCdgcb+jH1+WDcnXj7ZHwn8MN6Wbt/S0j/WQfxGGBTqT7R1wZX3Sj8wPvKyaONeUcWbVRMebHW9IR29TjhsvkSDFWup6DSD+GFJHTeTfUhpgfv8AaVvyjjPLPbDh8rSvoqMfQp/jgQUzMAE+7ADXAraoFoPbGtJ7YbJkW6gj3g46qZIjqPjiwxORYEaJ4PrjJPri00PC1ZgCGo371ADgHO8Nak2lihP6LBv2Ym1rzmX4uUSaj3ON6z3PzOGGnFs8N+Cxm9MZgoW6eQzx8nHzwRZ5RWIXcyh6z3PzOM8xu5+Zx7av5DXP/HL/APrMP/kwDxv8jtWhTLrmVqED2fKNOf7RqEDG3hsTyDWe5+Zxl/XFg4nwWpQMVNE9g6n9hxzlsuCLkDCF6jhCYg0Hsfljflnsflj0HhHgrz1DefTQHuCf4D78K894fFPM1KHmq2ggeZEKZUNIue8b9MHeri+UqflHtjPJbti2VOA0gDOco26AEn7jhZWytMC1XV7lI/acAtUUsAa/oxOKB9Mb+jnB9KlNhHxIH3kxhhQ4ap9qpQX31VP7pJw6i+tRqiDyPXGxQw8qZaiLGvR+C1m/+OPvwXls9lKa3p06jdyrN+8FwWUDkbmNjpKwaQxyVGHXEON6xpSlRpr+ggBwnepOEm6TYXFj4L4Yp1iuquQD0SnqPzn8MVvVg/L8ZzCf0dRl/qAKfmBOHWRyhyPgNT17hH5IsmwDMc2/pKIP3Z+/D7Lfk84RQLGrRpiIINfMGACOoLad1J2648BzXF8y4ipmK7Ds1Vz9xOF2n3YDC4ERh/JrnuHirMcEpIwptlZj2cuFJP8AaT+OPJ81xHLxFLLgerkk/eThUEHf5DEoorG7T8AMZcRjKoXeQPUnoB7hjicXSt+TnMIyrUqZamx6NWuBqVS5hfZGsEntJxXKtFKVZkYLVVGIJR7VAJAZWE2NjbDaJTVF2Mw7+n5b/kl/61X+OMwNLdoLnpnG85w5xUISnTeXUVPJCzUB9mWAlrE3MXPpHnvF8xUZTqghZVWEGOyyDG18MqPiHPvmai0neoadR3AOgsIdxOpxq/3ziJtrMYB8XcWzNXy0zSaGVeUaVXUuwaFsdjcW32x1YGGNSL+s48fhxj2Bv1jTI8P4ewV6bZunJ9pNYiCRYimZImN+lzucF5rNmkB9G4vX1TOmtWcLFyQVKG8aRDC5mwtNCTMEKFFhcn1Jj+AxiVm7n5nCUm3edNmPeA8bFDO/SsxQTNSzM6vE62Oo1F+yHDXupFzYWIlfjOSdtb5TRzE+TSUaB9ZqHMza50nTHsxsoxX5kGTt0/HGADe+FbGDuJg0sGXHDGJ1eYgju9rg2hDsJHv74AGT11zTyhesDHlgAlmMAkaY76rRMDAFFZMDfBtPNMh6HpO/pY3HXcYVMdG7gLS3Dw1lCFNSjxSkRaoWy4YTp+zCndipuRYn0xVP9H0jVdKtQZdQeQvSqMWUsYJCAkHSAdrzh/wvxZUmGq11hWMU6xTUQrnoLHm37hbGIwLkvE7nM1a1UU6jOFk1UapHl0yq/wC8VhY7yTMeuK8InrBqkNPwvRbTo4hkjIuGepTg2tzJ9+EtPKFgSqGBuSwG2+/acWrPeLqdWm6fRaQLLGumGTSYiQNbD4GfuEI8hw6tUDNRD6epDBQfS5EkT8PTE8y6Vux86jplxIbzGl9a+8WNQa3K382xvyiN5HvGJs/kHovoeVMAxKmxn80kdDjeTZdSl+YAiQSRIkSJFxIkSL4ioJ7R+JjZbT8xgOAZlEFVqLimV16yttMTqMTAg9cDnJs01FekogmDWRGsIMKzBibdBfpviy0eI5Q0yBRqgRzgZ1wNAEBIIOoAEwsfagbwU3DfJNZQ31dI1CRUYglE1GCQ1m7EEXg+7FBi3s9onF2hycF4nTEhM1p7ozkfNCRiHMZ7MmiHNapoNg3nG592qRtvi7rwzJNTDfTaXsg8q5QXi68tMT2g9zv1pWay1OnmVKOQiurmulyokGQoESpvA7YkiK5gxeM1bLcXrmnYEVKrONjNTV+04ErUIO6/MY9OzXFmpoY4lmg26iplYBMCCfqiYxT6HHmpLXQ06FXzqgdqjLFQRMhGjknUYIHLJjfHQ/h9IujKDJcR0KY3sfiMM8rxPM048utVQCwCVmWPSzWxPS8RCQfo1KwI+zsZm+juxPxxNwfOL9I87UaESV8pEqaSQFjTUKqRBP8ADqIpiJNRiwklXxHnoBGbzI//ACH/AO7A78YzdUFaletUB3FSuzD5Fow+8RZlai03bNVmanUUoXy9KmoJdNTTTYloHNEEHScPFzbIoJ4mo2Yf/S6bkDqaFvv+HWg8MeW8HFHOeW5ujBvpHuI/DA47SPniyJxxqaVqfl0KnnVBUZ2WKimGBCMPZ9owRtLRviGn4jKkH6PQmIB0rtEAeztHzwjY9JqptdxEMsWsAGJ6C527AYmyuVqK6AjTJIXXyCwvdoFjv2w44LmqYrvWd3om5Q5fSCpJAIGtYjSWwZ4kzlGoit52aqOrfV+a9MrJZddkQbqCZ7gTuJfgWLIi8Qg7RZS8N16rFaYpu0FoSrTawIm4aBv1wPnvD9aiyrW00yxgEurAbSW0MSAAQduoxafB7UJbzn8rb7KNKhWlpcNpg9h19LMeM0si6EUqxqOQSQvMAZkEqoA3wCiq2nec7+Lp9NGUjh/hmvX1+QprBG0lqfszE7vp+/tifPeDszRpvUrU9KoAW+tpE3IAsrExJHQ4J8P5egHdM3llZ2hk1FkCWJMhTsYBG3viMb4xnMkRpo5VKcSAyuxPvOqnJt+laevXpHh63r995TiSrVcqwUNp5TtLD3/sv7sT0sgSAeQSOrftjHNSmTyAvHRdUjvt/hiWhw5oHIx+B/AdscxwZv0ToOXCOh9+vtMoZQGoEKg8wBKKWOnclR1t0w+z3hqloY5annqjbIWy0I2xJ9kGI1DvIFowryebNBg6Aq32WVmUiZEhhcbkWOGSeKqjmKr1WEReqxBN4mffv6DtjpTFsATvOUvZJAgnCMgkFKmTzFWsrEMq1RSUEN7JAQsDFonraIw0zfDAtKqw4SaYFNvrGzFWoU5fbsNMrINxHuxX8p4ir03cirUUPqZglRkliBzchF+UDAua45WqTqq1CDMg1HaZ6czGcKVA5mHeCUyqzqUn1j+OIqNQq1lHWJA6j1thnwnJhyWcEqpiANz69bdhuSBgvM5NADCECRzBZ0/MfLae3U8GR0DldzD/ALxDjGOY6/8AcAXOVRtCgyeg332xLwynTV0NYB0nmTUyAi9tS3G8yB0x1mOGEKGUMVJsWQqD6hjY7H4DADmCQRcWv0/jjqwnCN1nZ4oeIG2U2By3sfIixLrl+LZBE+ryGV16jaq71RGmQZZxPMdMadgDc7g+I+M0zRFJaOVXVpYGjS0lYGkyx3BhupmJMHdGvCarKHGiDp2O2oSJgWtfC+urgLqBFrSDa5sZ62Jj1xfiJ0E5KM35i4zA04zE+MY2mWfjnCguYqa+UMzMIBjeTdpk3BI9em2E9LLAuF3Fvv8A8MP+LZig1Wp5leq0VmAGn2Uhp0nYnUqqBAERJ6ivZfNhaksDE7DttGKYytDVJANCqBFKrqNNHAnkqAlT74IP34n4hmqVUjTl0y570SxHTdXJ2g3BBv1xYs5w7LuoqfSKKHQX8sjmBKhhTaaglpJUmN1NoIxqtk8uKBql8gzrSDGmPMDFtM6fq8wATqGmQN4tcYbJw1O0wJMrDZEqNQIZerLtfv1U+hAx1SrU1pVKbUQ7lgVqliNKgjl0+oDA3Htfo4f+G6dPMB20UaRSPZqVtTSQOUNUIPePTDbO+BtT6aTqsCSWBgGRIhbSJvG1+uJP4jBem6kmzqraSd/38SiZlU1fVoRI9knVpMXAJv8AP/KA0o3+GG/G+Dvl1DFlZSY5ZHSevx+WNUuAV2AfSunVTWQ6teqAV9kkAAMCZiJ63wytjYbGOrahYidFPrhn4d4elappqsESCSzMEEiLamtN5j0wTxHg7ZamWqWLEqu3NpK6iLz9oRMSMC8Ly4qI69RLx1IAZmI9yqT37A4qMQIq42q40zvhbQs0zrbURPm0yqqSdBIHPqgrNonUMWLJoUCUw2kDlnljeJMkXvMzvOKrT8P5qm7MlFi1JwCQVhWCh4N78pBt3j0w94ZnmzA+po1WEgMRpgcpbTLMOgP3nHk+OxsaA3E83/IJkcrQtf39ED4hkFrtXdqgApABCyqpqDUQLa9QMQYg9fSa/lsiXrLSBjU2kECSPWN7ddtsP83wzMy9Rcu+kzDErFhBkT3GEGWpuSSA9iSzKGsAJYkiwAFz6Yp4VLHSp64yYT4fGqEFgBddNuXnvGPGfDNXLKzklkEBjoKxPvP50L8cZkM/VpUPqs3TRR9Z5el9WoQftUtGrlH2otjrP5SulMs5qqm0PrAMtYc1j0t/DBPh5R5lIvKppkVEHPq0kiCGBixmOgOPQ4IVCWkOJQuaznCcwKA4i1bLtqCsfrAavPCiaZWJGoT8TjjiGfqtl9VWqjljZFRAwux1VNKggXbqfaHwv2ZzXD29rNsziwBqktqm4hlmPQxcYoPiVQNWi6Tyv1Mwb+u+J4AHvmCB2ip4gPsAR6xaErVlZ1pVHVLMyozKkKNyBAsJviCm9jb44dZPhrqY1BJMySQDYmOUG8A/I4w8MZ3KhqbP2Rub+0rATMjsb9cUIKm2MprEX1cjVUamSBpU7gwGEqSASQCMDOp6D+e+GT8IrIWDUqhixIRyB6TEDt3wKnNIUSew98X+JHzwVRWHOYPfKDtVaIPT8Y/hhuOE1qiLUBTRokEk2CiLiLG23WDgDPZMooLCJJHuIMH9hHwOGtPN5tEQpVqhNKwEYgDaAANrkW9RhmxuBQh1CNPDWUK0tWnmebkESgJAi1pjVbeR2BxHxfgL1nrtImiFDHm6tpH2YkEQRY79jgvhPHF8sJW1iqBGko0uIs1gbQIj0O+OOIU6uslMvXewk+S4E782oW6EWx883FGdiQbnP/i9A8cx8SKFHc3VeX9VvKvkODtVrGiGCtzAFhIMb+7GuMcCq5fT5nsF4DQY2Bk9RYm0H2Tjau4qVGTzFbmJZAwIGks0xcAAEkzYA4n4lQrpT1Vmqe2FioW3Cz9vrBG1wCO+Pax42PX1nS7rqteXSEPnq7aaa5sOHiky01rAKjcsvrpKCoHaSMdce4RUyZTyMyKusHX9GaoPL06Y8w7XDmPce+G/g8BaparTq6GHI1FagkagSSaQllj17YsGZ4xwytK0lq1ahE+zWYhduYsY30i/pfbCZX0PpAJHkBInLRrSZ5tnKjaiVqvWsAajjSb6pEEsfjPU41w/gdWsF8t6TOxhaOv60xvCR2BO+2Cc+hVtTew/NTJEakBEGw7MNsWbwnlDlM3TzApNXQ60p+WUuxQm2pgPZVt/dvbF/EAjCWQ2QNhfPyjg7wbI8GZAA5ZehkQ0TebSB6e/3YY1qNCnQrv5lQmQkgERqEAgHqACY7Th3n/F9OtWOWfJ1PNC6uZ6YhQgaQysfsybHCbifhqvW1JT8tKYhzrqEzZgI0pcCG7fHDY/8mmTFpyKUb5EH5//ACcmQaG3M88zFCZInSLAnt0tvt0wJVpXth9xPhdSlVFJzTnSWDFwqkAEwCwG8FQOpwRw7givLNWpQukjm9sMivA1AGefTBi4baLp/wCN+RnQrGrEruRTTVBMQGUsDeQGBIjrIERixZni+TvpSsJAUkJTBIAcTJY80vq1RMgdroeJNpruFIIBiQZBjse3Y4YPkqNSmziqtNgGK02BBaNgCWAva8d+04Z8aEHflDfK4Twvy9BNPV7R9o3mZBMWuAvp7WJMxUbQ1MGzFSb9F26xBIU+8DcDCvP0adAa6GaFR9QUqEgFSpM3JBggD4+mCuGPRcKa2ZZWIOoQoCmRHQ6pBJ7zjyMuBg5YHnOJ/Durlwfvcynnz5K02KhAdU6RuAwEn0DkWgmwOwwjzLh2ZhacOPLyWnmcs83Go9ztFtot78KM15YcaJZOouDvdZM3jri2FQDe9z28njeMgQLQ5+pkqcYrKqqrAKogAKpj4kE/z6nA9fN1HB1sSPcPwGJFzFEEfVtAqTdiSyfmtcAHa4HffHWazlMqQqQSAJiJNpO5ieblmLjHQKkIuxrG/LbsfkcZhbjQ7ieYArVgVB+se95HOb7xjrIVaMjXQNWAQYqMkktIYwDEC0DfHfFst9ZWeLeY/X9Igff0wDkXZW5TEzO3S95xRlIoN1iGt6j6rwWtmYbK5dgg5SDVVzqG92CnYi0fHDjjfhSnTyqeWmZ+lQpZWChLmGK9d53OGnB8zwweUa9JYCgVPNUNqaSbFVHS2/rHdp9N4IKd1yzP0hB+jvCwB7XrjnbOdRpW+s4f90qdOg+tHp+b+k8zy1AUqkZpay2mKbqjzIgksCIiek7Y6GcTW2psz5f2AKo1R11EjST7gPjvh94mNMMPoY0DmV0CBYO4F9zpJt0AG9zis0Q2rlFxA6WOOpEV1BP1l0bULIh54e9eDlqebqoJDFkNWG7Dy7ezBviA8FroSPJrqwvBoVAdpHS3fFw8N1cgFQ5lb380t7MyQukqJ6Hc7+7Dx81woqFXy3qdAhYk2tAHWemOZ8lNQDV5DaL/ALiodHDvz38u37sZ5saNPyW1mqKwYnToXQTadT6tYPfl6DHdDK0gs069U1dPKn0e5On2Q4ckTcSBg3xELv5V6Eyp0xuPW+8j13x34cCiqvn6kpgMQyWcMFlbhgReLjpj0iFC69+UfXS3U7qcMrQP/uCgOJIY5tbkXUjyoYxaeowNwYvSdwMw1GG5NNJnFWCy6gGA0iNiw2bpj0P6XwsqBVzVSy3U5usee42L2HTbviq8drUhVV8sxcaebUzOy3lTqdiSCLj3euOXw5XM2lgd+4EiviBk20n5wfL+IazUgGzpVxJ8v6Pq5pNtSiCSYvHXFdptWFtTKJJ0kNBLKVY6SIJKkg+mG/hxRrBrBhR1andfaEGZBBtET6b4vz5rhhRRWzNb2dnzOY9qSJALbRb5icLlCYjpUH5ASbZ0wtQQ79hPNsxxB69FhXrhSp1LTNNtTkBiIZV0i7N7XVmPUk7y/EKlNEFHNxBGmmoqggs24lAkjWxme8YP8ZUKWotlwWSJdm1MymARLuZMqyn3EYF8Loq1VNXWigHS9KQ5YxbUpDRpJmMOT8Gr+v6nSmQFNdfLrLJ4h8GHKJWzSZ8PVpmSFpMjOWdVY6tZX/eT1naMVbPZlqtFA+ZVpJcgipFJjE6oQzO3JIm/ri7ZzM8OedOYrVHIAQDMV2Y+lz3Jt648/wCJ0mD6ESUJhIUguLMLTJMR8x6YTG+q+ftGXKuQ7Aj1jOlxfMGpl6NPNUugp1ACFSAyDUatMNZSbwfaxCnEa9LN1tVdPMY6alUyUYCCCQiyV5F2X8cWTwo9ClRmvVrUGJbUEepSphraPYaDIF5jp2xx4mp5I0ycrUaqVuAzPUWe3MdIhFY+5T2xMsrPoIPbltJHxCEnGVP9Qen4rzDhlOZyqjUbNTrS9/atTIg7wY9QMVzKcarU1006oVWJJTUpHNpnlIMeyNu2O+D5c6yHpkoGAqWkoJvF7GJ+WPSK+d4fpC1czmCb8r16+qTOkgE2kEbd8FwuKgo9hcBzY/D7aCb7TzriPEHzCq1asuoHTpKvKqWksdK6dImYF/Tphnk8zWC06FLN0NIlgWWoioVYOJarSmSwBAEiVvGBPFNBQ7NSDGnYl2DSCYsWe5sQfjh94P0UyzZkZikAF5qXmoNAB1F2pGekgm2+LswGPVv6UPtK8T4dVfmKa9fMrXpVmzNOpUP1eumWcomxLBUFoY2En7sHDxhX50+l00QEAN9HbntuABKxEQY2w+4lneH1EPkvXqVAJYg5ipB+yTJI3neMUJqFbzTTFNtftaNBJgzfTEjfeOvriWNMeZdTAgjuAInw5dyvvOvpebVqjI1ZVdiWKrUCVJtqIA0mQdvUDEOe4lUq0yuYquGW9OmyMZtFpYBBbfTi95fiWSp0vr6eYVV0K2sViAdF1tCjmEgRsMVrxNlkq82Vo1VUAltSMBoEkMSwkbE9sJjyW1UR8psebUdOgj1kOTYu1NKOazTMWVfLSmy6VkaipWo3srJ9mLYtXi3wPl8rRqPl6uZbMIV0IQg1DzFVjKKGPKWYRHsN2OEXhTKnUj1aTVaGkwqpPMUJn2TMaSSJ6YtuZ4vwl2NJMpqqyVCeRJDKTq37AH5E2w+ZirULMLZypoLc8ypmi2gM9Y8v1konKbWp8/MNXU6bAe7DHLZKpWdEyv0lqQYCqdKqUk3IFNiPZk9yZxrxBwyqtQuEZKLNpTUANJIJ02tEq3wg9cWvw1QFBXOeynnFDrLFVfSgDSIaPzGMjt86OwGOxcL5Co1AX5Sp+I+DNQrt5RqvSUCajwj9iI1E9Lb4Hq8SHmQWznl6RY5iHmR10FdMdNO956Y9CPHcjmF8vLZMs4EkpRpoQJ7kiD/ljzzinDqtJ0NSVDsfLLnpYgyOgDLfC4qe9Qr1iJk4n8lqSPw1616QZVFiK+ZohtW8zU8u0RYDvfAtXhFRd3pr761JvloY6t7Ri++Ec0+XDLUyxrMh8wsDTYhQHDJDVIN6bbAkR6jBq+O6NeKVHLOzH84Ul6RclhiL5GV/hUkeRinxGRfhGP5zzTPtTBRhlwoG4NSowqW3mQRB7HE+ToJVdJoUaag6jz1xrEeyW1VCJ9AME+JOH1D51bQUQNBRnVip1FIsxO6k7bEdxgvw3k61ErUUUnFVSAHIsCjENf2TYwe8dDi+UqF1AfWVZmC2Oc1meH5dDK5ak4JNlq5to2sfq1J379L4U5PLvSYoFpuGAl6lCYifZ81QRv2vbFvzPj58vV0NQVnpgLIqSp+0LgDoQLdLYV8Rzb5pFJGXWSAGNZSUJXVcxAkQsTMkA98cuJ3v4129ZDHkzt/NaHqDEHC6rK7U1Wi3Mb1KNOp6bupgWmNsFUeG/SHJqsKZEKBSyshhJMxRCgEeov8ADAb5ArWNMshYheYMNNwCOYwALiSdr4teRpZjJ06pH0d0YqWiopYQ0alOgmB6HaYEzjsyUMdqN5bIzgWm5ifMeFGECn5z2P8AwhU+m73mcLqvDq+WIZPNpmDLMPLgSLbnr+GLvxPxvWo6WanRdjqpgpWLHkOkluUEapkHqB0wj4j4iqZhWdloCQXNMvqnnA06QtiTEAkSDOwtyIX6qP35yWPL4lj8aivl+ZXf9IZj/mW/6jYzB3+qR/5nLf8AX/8ADGYvqE6rWQ+IeNPUapSYkqtaowBC+0Xck2APtMT8cKsjnWpsSvVWXYGzDS1iCLrY4n4lSmvW/WP++cD1FgbQfTCMzNuY+w2jPP8AiWvXXRWcuuoNEIJIUqCSFkwCfngbJ8VNJtdLUjQRIboRBBtscLpxmFGQibQJYv8AXHM8/Oef2oCDVyaLwl+Tl9MLMnxNqRJSVmNj+awZdxFmUHAE43g8Vv0CYII3fxBVal5LFjStyEiLMW3ifaJO/XGZHjz0SWog0yRBhpDDsQwII9DhRiXLuAwJ2wRlby9h+JiojbOeJKtWn5TyU1aoLfavfb9I+l8FUPG+aRVVHKqg0qBpsIiLp2t/nhL5yEXEXkj4Y39JWQ3pG2H4zdx7D8RK8pO3FyahqlfrS/mF9ZB16tWqwgGb7YPqeMMyyMjMSriGBIuI09F3jrucK/pa9JG3T+ONfSVuIPNvt8MHjN3HsPxNXlGOW8UV0peSjEJflm0GZEEdZOIMzx6rUZGckvT9h9RlYbVYj9K874Hr5gMjRO4senuwFOJtka/+hMqA9I3qeIa5pNRLHy2jUs76Y0zbppEe7HNHj9dFCo7KBMBWIidx7vTCucanC8Rv2o4UCG5XiL02DU5RoiVJvtY9xIFtsEVuO13amzMSaZlCSTpNpjtsNu2FtN4IPYg4K+nDfTcEn8J+WGDnqfpAR2ENzHHq9RNDyyyCReLbTHa3yGOMtxuvTXShZV6AFgATM6exOo7d8DDPi/LveJ6xHbGHP/o+t29ItbDa/P6RaPaS0+JVQXIBlzLnmubyT68x37nGZjjFR21udTiIcltQ0xpgz0jEa58TcR1mesRt1wDOFZz0MZRfMRnmONVnVlZiQxBYEsZIAAJk3gAYnbxHmSpU1W0ldJXU0FYjSRqgiLRhNOOpwvEaNpEPy/EaqkimdBO4Qss+/Sb9d8dPxCuzipqbWRGoFtRA9ZnANGrpYHtggZ82sJAifj/hhhkJ5mAjsJJ51ZlMlmUwTJJBIsDc7jaccipWXlBYSIgE3Hbfa5+eOlzx/NH395xFUz5kwoHz6741jvAQe0np52uEgWS21hyiJMHe2+BmzrHePfF57zvON/TpmVGxAI9f8cCTjNkPQzKvcQw8QqTJaT6379/efmcdvxmsd3Jmxnr7++5+eAZxxOF4j94dI7Qts+9vZtsQoH7MbqZir16X2HuBwHgk5wmQQIIjDDK3VjAVrkJIa1W3ci3KL/djbVaxsb+kDHBzxO4FjI37Rjls3P2Rjaz/AOxi0ewmzVq+z2G0Db5Y5XzCLSR8MYc4egH+WNpmhIldj8p3xtZP/Iw0e0jGYcWDY157d/2Yjc3PvxrC627mPpHaTHNOTJYz3xs5pzu0/AYgxvG4rjqfebSO0IXNONmI+WOfNbviIY7GNxH7mEKO071t3xrGpxmBrfvDQ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://www.crainsnewyork.com/apps/pbcsi.dll/storyimage/CN/20110419/FREE/110419857/AR/0/Nasdaq.jpg?q=100&amp;cci_ts=201104190928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0" y="3505200"/>
            <a:ext cx="436418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herealdeal.com/wp-content/uploads/2014/02/ny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40690"/>
            <a:ext cx="4191000" cy="30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9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/>
              <a:t>Financial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257800"/>
          </a:xfrm>
        </p:spPr>
        <p:txBody>
          <a:bodyPr/>
          <a:lstStyle/>
          <a:p>
            <a:r>
              <a:rPr lang="en-US" dirty="0" smtClean="0"/>
              <a:t>Stock Market, cont.</a:t>
            </a:r>
          </a:p>
          <a:p>
            <a:pPr lvl="1"/>
            <a:r>
              <a:rPr lang="en-US" dirty="0"/>
              <a:t>Types of investments:</a:t>
            </a:r>
          </a:p>
          <a:p>
            <a:pPr lvl="2"/>
            <a:r>
              <a:rPr lang="en-US" b="1" dirty="0"/>
              <a:t>Stock</a:t>
            </a:r>
            <a:r>
              <a:rPr lang="en-US" dirty="0"/>
              <a:t>: share of a company</a:t>
            </a:r>
          </a:p>
          <a:p>
            <a:pPr lvl="2"/>
            <a:r>
              <a:rPr lang="en-US" b="1" dirty="0"/>
              <a:t>Bond</a:t>
            </a:r>
            <a:r>
              <a:rPr lang="en-US" dirty="0"/>
              <a:t>: loan to a company, the govt</a:t>
            </a:r>
            <a:r>
              <a:rPr lang="en-US" dirty="0" smtClean="0"/>
              <a:t>.</a:t>
            </a:r>
          </a:p>
          <a:p>
            <a:pPr lvl="2"/>
            <a:r>
              <a:rPr lang="en-US" b="1" dirty="0" smtClean="0"/>
              <a:t>Future</a:t>
            </a:r>
            <a:r>
              <a:rPr lang="en-US" dirty="0" smtClean="0"/>
              <a:t>: contract to buy/sell stock at a future date at a set price (have to do it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7170" name="Picture 2" descr="http://www.moaf.org/publications-collections/museum-collection/stocks-bonds/standard-oil/_res/id=Picture/thumbnail=1/width=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2778"/>
            <a:ext cx="5574222" cy="328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4983163"/>
          </a:xfrm>
        </p:spPr>
        <p:txBody>
          <a:bodyPr/>
          <a:lstStyle/>
          <a:p>
            <a:r>
              <a:rPr lang="en-US" dirty="0" smtClean="0"/>
              <a:t>Stock Market, cont.</a:t>
            </a:r>
          </a:p>
          <a:p>
            <a:pPr lvl="1"/>
            <a:r>
              <a:rPr lang="en-US" b="1" dirty="0" smtClean="0"/>
              <a:t>Stock index</a:t>
            </a:r>
            <a:r>
              <a:rPr lang="en-US" dirty="0" smtClean="0"/>
              <a:t>: measures performance of stock market</a:t>
            </a:r>
          </a:p>
          <a:p>
            <a:pPr lvl="2"/>
            <a:r>
              <a:rPr lang="en-US" dirty="0" smtClean="0"/>
              <a:t>Dow Jones, S&amp;P 500</a:t>
            </a:r>
          </a:p>
          <a:p>
            <a:pPr lvl="1"/>
            <a:r>
              <a:rPr lang="en-US" b="1" dirty="0" smtClean="0"/>
              <a:t>Bull market </a:t>
            </a:r>
            <a:r>
              <a:rPr lang="en-US" dirty="0" smtClean="0"/>
              <a:t>– stock prices are rising </a:t>
            </a:r>
          </a:p>
          <a:p>
            <a:pPr lvl="1"/>
            <a:r>
              <a:rPr lang="en-US" b="1" dirty="0" smtClean="0"/>
              <a:t>Bear market </a:t>
            </a:r>
            <a:r>
              <a:rPr lang="en-US" dirty="0" smtClean="0"/>
              <a:t>– stock prices are falling</a:t>
            </a:r>
            <a:endParaRPr lang="en-US" dirty="0"/>
          </a:p>
        </p:txBody>
      </p:sp>
      <p:pic>
        <p:nvPicPr>
          <p:cNvPr id="8194" name="Picture 2" descr="https://media.licdn.com/mpr/mpr/p/4/005/0a9/372/02f5b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2905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1600200"/>
            <a:ext cx="9040091" cy="5174673"/>
          </a:xfrm>
        </p:spPr>
        <p:txBody>
          <a:bodyPr/>
          <a:lstStyle/>
          <a:p>
            <a:r>
              <a:rPr lang="en-US" b="1" dirty="0" smtClean="0"/>
              <a:t>Money: </a:t>
            </a:r>
            <a:r>
              <a:rPr lang="en-US" dirty="0" smtClean="0"/>
              <a:t>anything people accept as exchange for goods or services</a:t>
            </a:r>
          </a:p>
          <a:p>
            <a:r>
              <a:rPr lang="en-US" dirty="0" smtClean="0"/>
              <a:t>3 functions:</a:t>
            </a:r>
          </a:p>
          <a:p>
            <a:pPr lvl="1"/>
            <a:r>
              <a:rPr lang="en-US" b="1" dirty="0" smtClean="0"/>
              <a:t>Medium of exchange: </a:t>
            </a:r>
            <a:r>
              <a:rPr lang="en-US" dirty="0" smtClean="0"/>
              <a:t>used to exchange goods/services</a:t>
            </a:r>
            <a:endParaRPr lang="en-US" b="1" dirty="0" smtClean="0"/>
          </a:p>
          <a:p>
            <a:pPr lvl="1"/>
            <a:r>
              <a:rPr lang="en-US" b="1" dirty="0" smtClean="0"/>
              <a:t>Standard of value: </a:t>
            </a:r>
            <a:r>
              <a:rPr lang="en-US" dirty="0" smtClean="0"/>
              <a:t>as a yardstick to measure value</a:t>
            </a:r>
            <a:endParaRPr lang="en-US" b="1" dirty="0" smtClean="0"/>
          </a:p>
          <a:p>
            <a:pPr lvl="1"/>
            <a:r>
              <a:rPr lang="en-US" b="1" dirty="0" smtClean="0"/>
              <a:t>Store of value: </a:t>
            </a:r>
            <a:r>
              <a:rPr lang="en-US" dirty="0" smtClean="0"/>
              <a:t>a way to store, accumulate wealth</a:t>
            </a:r>
            <a:endParaRPr lang="en-US" b="1" dirty="0"/>
          </a:p>
        </p:txBody>
      </p:sp>
      <p:pic>
        <p:nvPicPr>
          <p:cNvPr id="1026" name="Picture 2" descr="http://kgov.com/files/images/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05400"/>
            <a:ext cx="274319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r>
              <a:rPr lang="en-US" dirty="0" smtClean="0"/>
              <a:t>Physical properties of money: durable, portable, divisible, uniform</a:t>
            </a:r>
          </a:p>
          <a:p>
            <a:r>
              <a:rPr lang="en-US" dirty="0" smtClean="0"/>
              <a:t>Economic properties: stable value, scarce, acceptable</a:t>
            </a:r>
            <a:endParaRPr lang="en-US" dirty="0"/>
          </a:p>
        </p:txBody>
      </p:sp>
      <p:pic>
        <p:nvPicPr>
          <p:cNvPr id="2050" name="Picture 2" descr="http://www.forexspace.com/images/blog_images/940/2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0520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Types:</a:t>
            </a:r>
          </a:p>
          <a:p>
            <a:pPr lvl="1"/>
            <a:r>
              <a:rPr lang="en-US" b="1" dirty="0" smtClean="0"/>
              <a:t>Commodity money: </a:t>
            </a:r>
            <a:r>
              <a:rPr lang="en-US" dirty="0" smtClean="0"/>
              <a:t>derives value from type of material its made of</a:t>
            </a:r>
          </a:p>
          <a:p>
            <a:pPr lvl="2"/>
            <a:r>
              <a:rPr lang="en-US" dirty="0" smtClean="0"/>
              <a:t>Ex. Livestock</a:t>
            </a:r>
          </a:p>
          <a:p>
            <a:pPr lvl="1"/>
            <a:r>
              <a:rPr lang="en-US" b="1" dirty="0" smtClean="0"/>
              <a:t>Representative money</a:t>
            </a:r>
            <a:r>
              <a:rPr lang="en-US" dirty="0" smtClean="0"/>
              <a:t>: paper money backed by something tangible, like silver or gold</a:t>
            </a:r>
          </a:p>
          <a:p>
            <a:pPr lvl="2"/>
            <a:r>
              <a:rPr lang="en-US" dirty="0" smtClean="0"/>
              <a:t>Ex. Gold standard</a:t>
            </a:r>
          </a:p>
          <a:p>
            <a:pPr lvl="1"/>
            <a:r>
              <a:rPr lang="en-US" b="1" dirty="0" smtClean="0"/>
              <a:t>Fiat money</a:t>
            </a:r>
            <a:r>
              <a:rPr lang="en-US" dirty="0" smtClean="0"/>
              <a:t>: no tangible backing, worth is given by govt., citizens who use it</a:t>
            </a:r>
          </a:p>
          <a:p>
            <a:pPr lvl="2"/>
            <a:r>
              <a:rPr lang="en-US" dirty="0" smtClean="0"/>
              <a:t>Ex. Most money today</a:t>
            </a:r>
            <a:endParaRPr lang="en-US" dirty="0"/>
          </a:p>
        </p:txBody>
      </p:sp>
      <p:sp>
        <p:nvSpPr>
          <p:cNvPr id="4" name="AutoShape 2" descr="data:image/jpeg;base64,/9j/4AAQSkZJRgABAQAAAQABAAD/2wCEAAkGBxITEhUSEhIUFRUVFhQUFRUVFBUYFBUUFRYWGBQXFBUYHCggGBslGxQUITEhJSkrLi4uFx8zODMsOCgtLisBCgoKDg0OGxAQGywmHyQsLC80LywsLC8vLCwsLCwsLCwsLCwsLCwsLCw0LCwsLCwsLCwsLCwsLCwsLCwsLCwvLP/AABEIAMQBAQMBIgACEQEDEQH/xAAbAAEAAgMBAQAAAAAAAAAAAAAABAUDBgcCAf/EAD8QAAEDAgMEBwMJCAMBAAAAAAEAAgMEEQUhMRJBUWEGIjJxgZGhE0KxBxRSYnKSwdHwIyQzc4Ky4fFDY6KD/8QAGgEBAAMBAQEAAAAAAAAAAAAAAAIDBAEFBv/EAC0RAAICAQQBAgQFBQAAAAAAAAABAgMRBBIhMUETUQVhsfAiMoHB0RRScZHx/9oADAMBAAIRAxEAPwDuKIiAIiIAiIgCIiAIi8yPABJNgMygPSLB86HAjvt+a9NqGnf6FVxurl1Jf7O7WZUXlsgOhB7ivSsOBERAEREAREQBERAEREAREQBERAEREAREQBERAEREAREQBERAEREAUKqftO2dzbF3N2rR4dr7qkVM2w0utc6AcXHIDzUONlhmbnUni46lYddfshtXb+hOCzyfJtFWzt4ZdymVUwbr3ZAk+QUCSoadCD45r5tt5ybqkYPnj2mxcSOefxU2DED/AKuPgqereo8M5urY2TXTZNwi+0bfHVn6R9CqOs6dQwziOUH2dyx0w7LHAX6zcyW8Xbu7NQa7FHMj6vad1WD6x0/NVeB0QLnSHMNBjbfMOP8Ayu53OXgVqo1tyeZSyiqVETpsMrXtDmODmuFw5pBBB0II1XtcnZ87w+cOoY3SU77ukpiR7Npvn7K5uwnXLLv3dD6O9IIayP2kJN2nZkjcLSRP3te3cfQr3KdRG1ZRjnW4stURFeQCIiAIiIAiIgCIiAIiIAiIgCIiAIiIAiIgCIiAIij1sxa3q9px2W9539wFz4LkpKKywuTBI/bff3WXA5v0cfAZeLlGmrACQGvdbtFoFh3kkX8LqQxgaABu8+881Vz0btpvXAY25sNsPJPFweB6fFfMaq/1Jts1QijxiFTDtWc9u1bJpsdm5uHEbtBrwVdU09gQHZ5a8Bpfxu7mbr3L7Ro2NnLtSS3BLjq6zBmSbW5DyVYKoDaJafaHMgtcNbBjGuIsbXaMjrcrMl7GuKwj47qjSx4Cx9QBfxzXyJyih7TeztqwzcHkt2jutcgXzy4BeKiUgBrc3OIa0cyp4OiWRz3lzdx9lF/Md239zRdbBTQhjWsbo0AD8zzVfhVMA64zbEDGw8Xf8r/PLzVqu5OHxY2ObG8zNAa6wDngDaLW5gE79TkeKVEzWNL3uDWtFy4mwA5rW6DFjXPkbGCyCMt6+j5H3u0Dc1ote2vZ0vZX0qWdy8EJ46Og0XSanfkXGM8Hiw+9p6q5a4EXBBB0I0XOZaTkscDpYjeKRzOQOR726FevDWf3IyOn2OlotLo+lsrcpow8fSZ1XeWh9Ff0HSGnlyEga76L+qe4XyPgStULoS6ZU4NFqiIrSIREQBERAEREAREQBERAEREAREQBERAFWh+24v3C7Wd1+s7xI8mjis+ISmwY02c+4vvDR2neoHeQsOQFhkBkByXlfEtRtXpr9S2uPkjz0wJuHSNPFr3W+6SW+irp45h2Zw7+bG0nwMZZbyK9Y+2R7AyPK5zO0W24XsQS25ubEHq2zuVrlRV1Lb/xBtANYHC5FuAsWh2cYJJN+udwXhrMucmuESwqauYdqJrv5cmZ/peGgfeKrKjEB7zXt+002H9Tbt9V7qMTu9jW7LgQLuDr6tv1bX3WOdu0OKhYhPkpxj7ouMIqNo3vfxWbD2kl0o1B9lD/ADHdp3gFXkudZjc3PIa3vKvfnEEDg18jWtiaWMuc3O/5Hgb88r96lJeEcLSmhDGho0aLd/EnmdVjr66OFhfK4NaOOpPADUlVlZ0pp2tJY72jvdaAczzNsguc41ibpXF8z9p25o0aOAGgVlVLk+SLlgldMek5qDstu2IaN957uLgPQLovRfBXU1NHGR1yNuT+Y7M577ZN7mhcVJfJtbLRYC5yue6/E5rd+imISina6lqJC5n8SB52224sa7MN5Nstlu2uCXS++yEYuTydEcxYHxLH0e6Sw1I2Hlsc2myT1XfZJ38virmaiIVO7AwUUkCr6oRg7JI2joBme+w3K3xDD9rXay93aLWnPfYXUF1JJoCGN0FhcqakcwfKWung/hykNHuuN2eR08LK9oume6eIj60eY+6cx5lUbaMAEXLr55m/lwXl0I0sr4aicemQlWmdAoMUhm/hyNdyvZw72nMKYuVSwAda+zbO97W8UZ08fT5e19sB7rut/wC9fUrXXrE+GimVLXR1VFSdEekbK6EytY5ha4sex25wAOR3ggjNXa2JprKKmsBERdOBERAEREAREQBERAF8JX1QMTftWiHvZv8A5Y1H9Ry7trgq7bFXBzfg6ll4MMT9omQ+92eTB2fO5d4gbl5mkXqaSygyyr5K612Scn5NtcD5NKq2plWSolVZUSqEUaeiPUuF72F9L2F7d6oque7lNr57BU0bXPcGNzc8ho7ytVceMsi2XODkRskrH5BgLI7/AEz2neAWl1eLbbi4svwuTpuy/Wq2Xp/UCJkVHGeqwdbmR2ie8/ArR1fp4ZW9+foQbMtTWuIsAGjlv8VVzvUiUqR0dwo1M4Z7oBe88ANPM2HmtqxFZK3lk3CqXYjF9XdY+Og8lU0VY6kq7e4XbQOlg7Wy2urpnMcWuFiP1ktb6T0Bc0SN1Zr9nf5KuDU21Lpk+Y8rwbrX0jJhtnJ/025E8L8VJwDpbPSn2c95otBn12cxfUclS9F632lO2+reofDQ+Vl8xAZrzoZhJ1vwapxjOO46th2MUtULxSC/0Tk4f0leqmksuJSSFpu02PEK6pOk1W5scRmOw6QRuBALiwjMAndY8eCv2SXKMrWDc8SxaGLtPBPBuZWuVXSWR5tDH4nM/ktjHQyBrztFzhc2uc7XyuVb0lBFF/DY1vO2fmc1D+ogulk7sbNEg6OVlQbyuLR9Y28m6+iv8O6G08eb7yHnk3y/ytkRQlfN/IkoJEzo9ssd7NoDWkZAAAXHIcrq/WrQybLg7gQfzW0hez8Ns3V7X4/cx6iOJZCIi9EzhERAEREAREQBERAeZZA0FxNgASTwA1VQx5ze7Jz8yPoj3W+A9SeKy4pNdwjGgs9/n1G+JF/6eagVEy8L4rqMy9JeOzVRXnkTSqFNKvMsqhTSryEjalg+TyqtqJVlnkVVWzZK2ETjZX4jPc2Vz0OpLB9UR2f2cIO97sifBa2GOlkbGzNziGjvK6OymbGGQs7MLdnveR1nevqVbc8RUff6EO2c06bwObUnaJILW7N+G/zO0e8la3IV0T5RaO8TJd7HbJ7naeo9Vo1Nh5eDI87EYzLjqR9X81posXppv/ByUXngjUdCZSSeqwdp34DmrLBcY+buc6FjSx1gQT1iG3z2uOZVDV4iZ3tgiBbCPUDVzuJ/NYKjDHMu6JxHG2bfEblp2Z/O8Z8fz8yGfY6czEKarAG1sSbg6wPcDo4KpxHDnxmzhcHQjsn9cFoTMUc3KRtuY0/wtlwnpY9o2XESx/Rfnlyd+arlRKHXR1STI1BN80msf4Mmn1Tw8Ph3LY69lxcaHQqLU01PVMIidYn/AInGzweMbve+KwYZUui/d5+zo2Q5Z7mu4FU3R3fjXfn+S6uXG1kKpXrCjeaBv/aD6xrPilOWE38DxCi4Mf3iHlIP7mqyDzBv5fsV2LDO3VFY32rmHI3y4HevSx1VC10znvF7EbI3ZAZlZSvLi0WLpHxF8Ll4L1Ncg9ErC3pW+F5jkYHsFrObk8Cw1Byd6L5LMALkgDiTYLVscw6arlHsSWxBoDnm4a43PZ3uy3hbdNZKp5TwU2RUjpWEY9T1NxDIHOaAXM0e2/EcOeis1z3od0cio5myBxc8gsLjkLOtcAd4GvBdCXtae9Wxz7GOyGxhERaCsIiIAiIgCxVM4Y0vdoBfmeAHM6LKqPGqq7xGNGWc7m89keA63i1U6i5U1ub+2TrhvlgimQ5l3acdp3edw5AWHgoE8+8lKmdVVRO1wAO1mcvDQm2mfHeF8o8ybkz00klhEqSVRJpVBbEACY3A22rWOW1u2rbhw5qPG+XR5B13a55KagMmeeVUtdMptVLkqhzHSPbGzNz3Bo8VfXHyRbNk6B0NturcOz1Ir73nU/rmtmaP98SdSvraZsTGQM7MQt3vPaPr6lAsspbpOR2KKPpTTGVscYY542trZAyJaMto7hmuY9LZHF5jMgLRqG9gcr+8ea6B0q6QbIdFEcxk9wNrcgfiud01M6omaxjb7TrF1iGNGpPOwBK3aWOPxPwRsfGDHR4VKyJs4jIbJfYJGT2tNjZ3G4OXILEKu5tm0+R8OK2R8dTROLWEFh7UTxtwyDm05HvyIVXVMpqgnY/d5t8Uh/ZOP/VMez9l/wB5alLc8sh0ipnja7JwAPEDI97fyVTPRlhuw+WYKuJIXtJZIDcag5OCxxl21ssNyeLb3J0BG8q6MnHoi0mVkVe9pAOXw71s9BXzzN2XRtmFtdsbYH2t/cfRR67o89oBeGgn3A7P/B8VRz0MkR2oyR8fFczXavwtZGJQ/MuDdowQ32cof7M5NLh1ozuz3hYaOgfHNE52gma2+73SD4i/kVq8GME9WVz2O4m5ae8at9V0z5PKrbi/aWNngtJ0c0AWIvrY3zWS6M6YuWPv5FqlGfCOkVMg2iorpFX1eLsB2WB0j/osFz4nQeK5Z0t+UiqbLJTxRiExvdG5zus+7SQbbh35rJp9LOzhCdigjrUtU0EC/WOjRm49wGaw/t39lojH0n5u8GD8SuX/ACVVMs9XG+WRz3F8pu430iGnDUrspCldH0Z7BB7lkgQYWwHafeR30n52+y3QeSnL6vhKpy32SPJW0Usu0xruIHnvWrEq8wKW7C36J9Dn8br1Phs8Tcff9jNqFxkskRF7RjCIiAIiICPX1QjY55ztoOLjk0eJIWoSzHebkklx4uOZKl9J8SBkEYOUevN5H4A2/qPBa5NWLwfiN3qT2LpfU3aeG2OX5JMsqhTAH9eHwv5rw6oWJ0i89RNB4e3ME2NvTuG78gsb3HU/rx3r69yjVMqsSOESrlV30Bobukq3DJnUivvedT6+q1mVrpHNjYLue4NaOZXSxTNgjjp2aRtzPFx7R9T5pc8R2rz9CHbPt1U9KsSNPTPeO0bMb3uP4C58FaNK0n5S6rqRR8XOd90AD+4qFUd00ixvCNEratz+0fDd5Ld+gdDsxCU77hviesfRo8CtPwzDTKdp2TL2+0eHdxK6NRPDGNY3stAA8FuuaxtRVHPbMXSeG8Yd9E+h/wA2WosZsSNlaGlzdzhdrhva4fit7qmiWNzcrkZX47lpMzC0lrhYjIhQq5TTOvjk+4lTxyN24wdgas1dDfgPoX3jLiqvDKUxEvuHHPZcNM9/IrNPUFpBaSCNCNVIwiqc2T2kbWOcQQ6NzQY5GnUAHsnTMW/BWYlGOPAym8rsjupnyusLkn9ZrLNgwZ1fabZ+i3T1/wALd8KwaSpj9rMBTkuLXRMaRe1rOJJzvxurqiwCCPMMueJzWeWpS4X3+pJRzyc5w3oSZgHPZc3yHuhu65I11W6YX0QijADs7e63Iea2YNtkMksqJaicvJJRSMENO1gsxoaOAC4r8s2D+yq21DR1ahuf8yOzXd127B813ArS/lZwv22HvcB1oCJh3DJ//lzj4LRobdly+fBVdHMTUfkZH7xD3z/2rsrlxz5HoyJoX2OzefO2XZ47tV1eorQFHW83vH3yztXESQ5ywyVACqanEua8RQSSfVHPXy/Ndp007HwhOxR7J8lcBv8Az8Ff9Gg6znEEbVrA65XzPDVVmG4OBnbPidVs1HT7IXsafRqp7m+THZdu4RLREW4pCIiAL4V9RAcjxGkq2vcQWygucbHqvFybjgVUyYiWm0rHxn6wNvA710LHoNiZ3B3WHjr63VXI0EWcARwIuPIrwbKdsmjfGeUasyqB0IPcvXtlNq8ApnG7bxO4sNh93RVs2CVLM43smHA9V/5eqpcF/wBJ7jIZlEqJlFnq3MOzKx8Z+sDY9x0KwueXlrI+s55DWgcTkuqGORuNq6A0O0+SseOrFdkd97zqfAH1WwOluSTvXp1O2ngjpme40Fx4uOp87qO0rG3vbl94JRRmkksFz7pawz1IbezI2APdwJu6w52st1qJciTuWkVkrppC2Mdp2u6+lyf1or6Iy3fh7OvGOT1SOGobZjcm8Of65qWJ+Cszh7WsDRoBbv4lVdTTFui9h6LEFjsx+vmXJlZiJbqsWKSxzNuDZ4G/3hwKjbS8PhB0WN17WXKWTW535qz6Pnrjv/Gy81tDfPQ8VHwu4k2N5yU7EpQeBB4kdO6BTmSCSQntzyHuBDSAtkstY+TQ/uX/ANXf2tWzOcvGtWLJL5l8XlBeS5YpZwFXVOI8EjFs62WEs4CqsRqmvY5hza5paRxBFiq+orid68RUz369Uc9fALbRppSfCKp2JdlD0B2qSJ0Ltz5LHiCctOS2Rscj9eqOevkpsFIBaw081Pgpl60NBBTc5ctmWV7awiLRYeBuueJ1WwUNGF5pKVXNNDZbkklhFDeT3BCApC+AL6unAiIgCIiAIiICk6VU14xINWHP7Lv82WnT1QG9dErhdhBFwRYhcwxzCrPJYSORzHnqst1G97kWwnhYZimqgVhEx3G3cq5+23UL42oWWVTRapJluK51rOAcDqHAEFeMPpaZk7J2RbEjDcBp6l/s6eQCr2zLKyVZ50pprosUjaXyl5Ljqc14coOH1YORUuZy85xcXgvzwQq/rNLdxyPcsWD0DQS4CwGQ7/8AXxXuY3Nhr+KtqeDZaBw+O9eroKsvd4RmvlhYI8kSiTUl1cthuszaJewYzTarC+Srnwluo8V0Q4ffcoFZgt9yrsqjNckozcejSwwFYI8M/bxPG54B7jl+Ku6vCHsN2jw3KPFcGxFjwP4Ly76Z1p+xqrsUi46ARuipXskaWkSkWII90DLiFbVNaofzz9mLlR2xSSaCw4n8AvNqpndNtLs0SkoI81NZzWCOnkf9UcT+AV1R4OBna54n8OCtYsN5L2aNBGPMzHO9vooKXDw3dc8Tr/hWMNKriPDuSlxUS9CMVFYRQ3nsq4KNWMFGp0dNZZ2xrpwjxQ2UprV9AX1AEREAREQBERAEREB4kbcLXsUw6+5bIsUsQKA53WYXyVPU4ZyXTaigB3KpqsL5LjWQc5koHDT1WE7TdQVvM+F8lBlwzkqpUxZNTaNZgnsbhW8FZcL7LgwO63dkkGBuvk+w5jP4rDfonLmJfC9Lsk4bDtO2tw07yr2CG6+4bh2y0NH+zxV1T0a3UVenBRKJy3SyRYKVTo6VSo4FmDFcQInzYJ8zCnBq+oCqmwprtyqavo207lta+WQGnU3RtrTk3zJNu6+it6fCgFc7IX2y4oqKwkdbb7IkVGAs7YQsqLpw8BgXrZX1EAREQBERAEREAREQBERAEREAREQHyy8PiBWREBClowVDlw/krlfLICgOGclnhw0DcrjZSyAixUoCkNYvaID5ZfURAEREAREQBERAE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financesonline.com/uploads/2013/12/gol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79998"/>
            <a:ext cx="2667000" cy="177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0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r>
              <a:rPr lang="en-US" dirty="0" smtClean="0"/>
              <a:t>Forms money takes in the U.S.:</a:t>
            </a:r>
            <a:endParaRPr lang="en-US" dirty="0" smtClean="0"/>
          </a:p>
          <a:p>
            <a:pPr lvl="1"/>
            <a:r>
              <a:rPr lang="en-US" b="1" dirty="0" smtClean="0"/>
              <a:t>Currency</a:t>
            </a:r>
            <a:r>
              <a:rPr lang="en-US" dirty="0" smtClean="0"/>
              <a:t>: </a:t>
            </a:r>
            <a:r>
              <a:rPr lang="en-US" dirty="0" smtClean="0"/>
              <a:t>physical money: paper </a:t>
            </a:r>
            <a:r>
              <a:rPr lang="en-US" dirty="0" smtClean="0"/>
              <a:t>money, coins</a:t>
            </a:r>
          </a:p>
          <a:p>
            <a:pPr lvl="1"/>
            <a:r>
              <a:rPr lang="en-US" b="1" dirty="0" smtClean="0"/>
              <a:t>Demand deposits</a:t>
            </a:r>
            <a:r>
              <a:rPr lang="en-US" dirty="0" smtClean="0"/>
              <a:t>: can be converted into currency on demand, Ex. checking accounts </a:t>
            </a:r>
          </a:p>
          <a:p>
            <a:pPr lvl="1"/>
            <a:r>
              <a:rPr lang="en-US" b="1" dirty="0" smtClean="0"/>
              <a:t>Near Money</a:t>
            </a:r>
            <a:r>
              <a:rPr lang="en-US" dirty="0" smtClean="0"/>
              <a:t>: not medium of exchange but easy to transfer into one, Ex. savings accounts, savings bonds</a:t>
            </a:r>
            <a:endParaRPr lang="en-US" dirty="0"/>
          </a:p>
        </p:txBody>
      </p:sp>
      <p:pic>
        <p:nvPicPr>
          <p:cNvPr id="1026" name="Picture 2" descr="http://boydtechdesign.com/wp-content/uploads/2014/10/debit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75752"/>
            <a:ext cx="3343275" cy="248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1: The Color of Money podcast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6783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do the podcasters criticize about US money?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do they think is better about Australian money?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does US money look the way it does? What is it meant to convey?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changes to US currency would you support and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8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1143000"/>
          </a:xfrm>
        </p:spPr>
        <p:txBody>
          <a:bodyPr/>
          <a:lstStyle/>
          <a:p>
            <a:r>
              <a:rPr lang="en-US" dirty="0" smtClean="0"/>
              <a:t>Opening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Connect the terms on the left to the terms on the right:</a:t>
            </a:r>
          </a:p>
          <a:p>
            <a:pPr marL="514350" indent="-514350">
              <a:buAutoNum type="arabicPeriod"/>
            </a:pPr>
            <a:r>
              <a:rPr lang="en-US" dirty="0" smtClean="0"/>
              <a:t>Commodity money	a. paper </a:t>
            </a:r>
            <a:r>
              <a:rPr lang="en-US" dirty="0" smtClean="0"/>
              <a:t>money</a:t>
            </a:r>
          </a:p>
          <a:p>
            <a:pPr marL="514350" indent="-514350">
              <a:buAutoNum type="arabicPeriod"/>
            </a:pPr>
            <a:r>
              <a:rPr lang="en-US" dirty="0" smtClean="0"/>
              <a:t>Representative </a:t>
            </a:r>
            <a:r>
              <a:rPr lang="en-US" dirty="0" smtClean="0"/>
              <a:t>money	b. </a:t>
            </a:r>
            <a:r>
              <a:rPr lang="en-US" dirty="0" smtClean="0"/>
              <a:t>a potato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Fiat money			c. a check</a:t>
            </a:r>
          </a:p>
          <a:p>
            <a:pPr marL="514350" indent="-514350">
              <a:buAutoNum type="arabicPeriod"/>
            </a:pPr>
            <a:r>
              <a:rPr lang="en-US" dirty="0" smtClean="0"/>
              <a:t>Currency			d. savings account</a:t>
            </a:r>
          </a:p>
          <a:p>
            <a:pPr marL="514350" indent="-514350">
              <a:buAutoNum type="arabicPeriod"/>
            </a:pPr>
            <a:r>
              <a:rPr lang="en-US" dirty="0" smtClean="0"/>
              <a:t>Demand deposits		e. U.S. money circa 1910</a:t>
            </a:r>
          </a:p>
          <a:p>
            <a:pPr marL="514350" indent="-514350">
              <a:buAutoNum type="arabicPeriod"/>
            </a:pPr>
            <a:r>
              <a:rPr lang="en-US" dirty="0" smtClean="0"/>
              <a:t>Near money 			f. U.S. money today</a:t>
            </a:r>
          </a:p>
        </p:txBody>
      </p:sp>
    </p:spTree>
    <p:extLst>
      <p:ext uri="{BB962C8B-B14F-4D97-AF65-F5344CB8AC3E}">
        <p14:creationId xmlns:p14="http://schemas.microsoft.com/office/powerpoint/2010/main" val="36186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53000"/>
          </a:xfrm>
        </p:spPr>
        <p:txBody>
          <a:bodyPr/>
          <a:lstStyle/>
          <a:p>
            <a:r>
              <a:rPr lang="en-US" dirty="0" smtClean="0"/>
              <a:t>Purpose of banking: customers can store money, make money, borrow money</a:t>
            </a:r>
          </a:p>
          <a:p>
            <a:r>
              <a:rPr lang="en-US" b="1" dirty="0" smtClean="0"/>
              <a:t>Fractional reserve banking</a:t>
            </a:r>
            <a:r>
              <a:rPr lang="en-US" dirty="0" smtClean="0"/>
              <a:t>: banks required to hold a percentage of the deposits they have</a:t>
            </a:r>
          </a:p>
          <a:p>
            <a:pPr lvl="2"/>
            <a:r>
              <a:rPr lang="en-US" dirty="0" smtClean="0"/>
              <a:t>Can loan the rest</a:t>
            </a:r>
          </a:p>
          <a:p>
            <a:pPr lvl="3"/>
            <a:r>
              <a:rPr lang="en-US" dirty="0" smtClean="0"/>
              <a:t>Ex. Credit card purchases = mini-loans</a:t>
            </a:r>
          </a:p>
          <a:p>
            <a:pPr lvl="2"/>
            <a:r>
              <a:rPr lang="en-US" b="1" dirty="0" smtClean="0"/>
              <a:t>Reserve rate: </a:t>
            </a:r>
            <a:r>
              <a:rPr lang="en-US" dirty="0" smtClean="0"/>
              <a:t>% of $$ banks must hold on to; set by the central bank, or </a:t>
            </a:r>
            <a:r>
              <a:rPr lang="en-US" b="1" dirty="0" smtClean="0"/>
              <a:t>Federal Reserve</a:t>
            </a:r>
          </a:p>
          <a:p>
            <a:pPr lvl="3"/>
            <a:r>
              <a:rPr lang="en-US" dirty="0" smtClean="0"/>
              <a:t>~10%</a:t>
            </a:r>
          </a:p>
        </p:txBody>
      </p:sp>
      <p:pic>
        <p:nvPicPr>
          <p:cNvPr id="2050" name="Picture 2" descr="http://www.financialwisdomworks.com/wp-content/uploads/2015/01/credit-car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95825"/>
            <a:ext cx="345948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8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43112"/>
            <a:ext cx="9144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US Banking Timeline:</a:t>
            </a:r>
          </a:p>
          <a:p>
            <a:pPr lvl="1"/>
            <a:r>
              <a:rPr lang="en-US" dirty="0" smtClean="0"/>
              <a:t>First, state banks, diff. currencies, currency not backed by anything</a:t>
            </a:r>
          </a:p>
          <a:p>
            <a:pPr lvl="2"/>
            <a:r>
              <a:rPr lang="en-US" b="1" dirty="0" smtClean="0"/>
              <a:t>Wildcat banking</a:t>
            </a:r>
            <a:r>
              <a:rPr lang="en-US" dirty="0" smtClean="0"/>
              <a:t> – very unstable</a:t>
            </a:r>
            <a:endParaRPr lang="en-US" b="1" dirty="0" smtClean="0"/>
          </a:p>
          <a:p>
            <a:pPr lvl="1"/>
            <a:r>
              <a:rPr lang="en-US" dirty="0" smtClean="0"/>
              <a:t>1791 - Bank of the U.S. – Alexander Hamilton, Sec of Treasury - forces states to back currency</a:t>
            </a:r>
          </a:p>
          <a:p>
            <a:pPr lvl="2"/>
            <a:r>
              <a:rPr lang="en-US" dirty="0" smtClean="0"/>
              <a:t>Many distrust federal bank</a:t>
            </a:r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Bank of US dissolved 1836 by A. Jackson</a:t>
            </a:r>
          </a:p>
          <a:p>
            <a:pPr lvl="1"/>
            <a:r>
              <a:rPr lang="en-US" dirty="0"/>
              <a:t>1863: </a:t>
            </a:r>
            <a:r>
              <a:rPr lang="en-US" b="1" dirty="0"/>
              <a:t>National Banking Act </a:t>
            </a:r>
            <a:r>
              <a:rPr lang="en-US" dirty="0"/>
              <a:t>creates national banks, national currency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3074" name="Picture 2" descr="http://www.pbs.org/wgbh/amex/hamilton/gallery/images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90487"/>
            <a:ext cx="2799806" cy="264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679</Words>
  <Application>Microsoft Office PowerPoint</Application>
  <PresentationFormat>On-screen Show (4:3)</PresentationFormat>
  <Paragraphs>88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Week 27 Notes</vt:lpstr>
      <vt:lpstr>Money</vt:lpstr>
      <vt:lpstr>Money</vt:lpstr>
      <vt:lpstr>Money</vt:lpstr>
      <vt:lpstr>Money</vt:lpstr>
      <vt:lpstr>App 1: The Color of Money podcast</vt:lpstr>
      <vt:lpstr>Opening</vt:lpstr>
      <vt:lpstr>Banking</vt:lpstr>
      <vt:lpstr>Banking</vt:lpstr>
      <vt:lpstr>PowerPoint Presentation</vt:lpstr>
      <vt:lpstr>Savings and Investment</vt:lpstr>
      <vt:lpstr>Financial Markets</vt:lpstr>
      <vt:lpstr>Financial Markets</vt:lpstr>
      <vt:lpstr>Financial Markets</vt:lpstr>
      <vt:lpstr>Financial Markets</vt:lpstr>
    </vt:vector>
  </TitlesOfParts>
  <Company>Pueblo City Schools D60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27 Notes</dc:title>
  <dc:creator>psd60tech</dc:creator>
  <cp:lastModifiedBy>psd60tech</cp:lastModifiedBy>
  <cp:revision>1</cp:revision>
  <dcterms:created xsi:type="dcterms:W3CDTF">2017-03-27T19:32:06Z</dcterms:created>
  <dcterms:modified xsi:type="dcterms:W3CDTF">2017-03-27T19:33:07Z</dcterms:modified>
</cp:coreProperties>
</file>