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944F-A40F-4609-BA71-940BE59AB628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EC02-048B-4A71-B36E-91933542D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1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7A571A-13DF-47B5-9C7B-661903FFEF8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A325-3F62-4694-98AF-1B603107B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5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4F28-7BF8-4C66-9E4E-8304D083A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6166-5D2A-40B9-9685-27AF6063AC94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1357-A1CD-4D90-B77D-13FDB3D7D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24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Technology: </a:t>
            </a:r>
            <a:r>
              <a:rPr lang="en-US" altLang="en-US" dirty="0" smtClean="0"/>
              <a:t>New techniques, production processes can increase productivity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Ex: assembly line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03513"/>
            <a:ext cx="49530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943600" cy="5181600"/>
          </a:xfrm>
        </p:spPr>
        <p:txBody>
          <a:bodyPr/>
          <a:lstStyle/>
          <a:p>
            <a:r>
              <a:rPr lang="en-US" altLang="en-US" b="1" dirty="0" smtClean="0"/>
              <a:t>Government Action: </a:t>
            </a:r>
            <a:r>
              <a:rPr lang="en-US" altLang="en-US" dirty="0" err="1" smtClean="0"/>
              <a:t>govt</a:t>
            </a:r>
            <a:r>
              <a:rPr lang="en-US" altLang="en-US" dirty="0" smtClean="0"/>
              <a:t> intervention can raise/lower costs, increase/decrease supply</a:t>
            </a:r>
          </a:p>
          <a:p>
            <a:pPr lvl="1"/>
            <a:r>
              <a:rPr lang="en-US" altLang="en-US" dirty="0" smtClean="0"/>
              <a:t>Ex. </a:t>
            </a:r>
            <a:r>
              <a:rPr lang="en-US" altLang="en-US" b="1" dirty="0" smtClean="0"/>
              <a:t>Subsidies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govt</a:t>
            </a:r>
            <a:r>
              <a:rPr lang="en-US" altLang="en-US" dirty="0" smtClean="0"/>
              <a:t> makes product cheaper) can help a product market </a:t>
            </a:r>
          </a:p>
          <a:p>
            <a:pPr lvl="2"/>
            <a:r>
              <a:rPr lang="en-US" altLang="en-US" sz="2000" dirty="0" smtClean="0"/>
              <a:t>The green energy tax credit helped </a:t>
            </a:r>
            <a:r>
              <a:rPr lang="en-US" altLang="en-US" sz="2000" dirty="0" err="1" smtClean="0"/>
              <a:t>Vestas</a:t>
            </a:r>
            <a:r>
              <a:rPr lang="en-US" altLang="en-US" sz="2000" dirty="0" smtClean="0"/>
              <a:t> wind farm come to the U.S.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200400"/>
            <a:ext cx="32956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 smtClean="0"/>
              <a:t>Producer Expectations:</a:t>
            </a:r>
            <a:r>
              <a:rPr lang="en-US" altLang="en-US" sz="2800" dirty="0" smtClean="0"/>
              <a:t> If producers expect prices to rise or fall, they may change their supply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If they expect prices to rise they will increase supply, vice versa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Ex. A farmer expects lettuce prices to drop, decreases supply so prices will go back up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0" y="3065618"/>
            <a:ext cx="3124200" cy="37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6850"/>
            <a:ext cx="9144000" cy="2743200"/>
          </a:xfrm>
        </p:spPr>
        <p:txBody>
          <a:bodyPr/>
          <a:lstStyle/>
          <a:p>
            <a:r>
              <a:rPr lang="en-US" altLang="en-US" b="1" dirty="0" smtClean="0"/>
              <a:t>Number of producers: </a:t>
            </a:r>
            <a:r>
              <a:rPr lang="en-US" altLang="en-US" dirty="0" smtClean="0"/>
              <a:t>Competition affects supply</a:t>
            </a:r>
          </a:p>
          <a:p>
            <a:pPr lvl="1"/>
            <a:r>
              <a:rPr lang="en-US" altLang="en-US" dirty="0" smtClean="0"/>
              <a:t>In a new market there is less supply, competition increases supply</a:t>
            </a:r>
          </a:p>
          <a:p>
            <a:pPr lvl="2"/>
            <a:r>
              <a:rPr lang="en-US" altLang="en-US" dirty="0" smtClean="0"/>
              <a:t>Ex: If there are 2 bookstores in town and one goes out of business, supply decreases</a:t>
            </a:r>
          </a:p>
          <a:p>
            <a:endParaRPr lang="en-US" altLang="en-US" dirty="0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10050"/>
            <a:ext cx="3810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App </a:t>
            </a:r>
            <a:r>
              <a:rPr lang="en-US" altLang="en-US" sz="4000" dirty="0" smtClean="0"/>
              <a:t>3</a:t>
            </a:r>
            <a:endParaRPr lang="en-US" altLang="en-US" sz="4000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1. Hobby Lobby goes out of business, decreasing the supply of crafting goods in Pueblo.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2. Genetically modified organisms (GMO’s) allow farmers to increase supply by minimizing waste.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3. The price of flour goes up causing Pizza Hut’s costs to increase, decreasing supply.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4. The government subsidy on corn increased the supply of corn-syrup-sweetened products.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5. New regulations on the </a:t>
            </a:r>
            <a:r>
              <a:rPr lang="en-US" altLang="en-US" sz="2200" dirty="0" err="1" smtClean="0"/>
              <a:t>Sriracha</a:t>
            </a:r>
            <a:r>
              <a:rPr lang="en-US" altLang="en-US" sz="2200" dirty="0" smtClean="0"/>
              <a:t> factory cause costs to increase, decreasing supply.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6. A union dispute leads to a worker lockout at a leather factory and the supply of leather jackets goes down.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7. San Francisco’s high minimum wage laws cause some producers to move out of the city and decrease the supply of fast food.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8. A marijuana grower expects another state to legalize the product and so they increase supply.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9. The price of lumber increases, causing costs of paper to go up and so the supply of paper decreases.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10. At the holidays many places hire seasonal labor to temporarily increase supply.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609600" indent="-609600">
              <a:lnSpc>
                <a:spcPct val="8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70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2 scenarios of your own. You will select one to read to the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4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15000"/>
          </a:xfrm>
        </p:spPr>
        <p:txBody>
          <a:bodyPr/>
          <a:lstStyle/>
          <a:p>
            <a:r>
              <a:rPr lang="en-US" b="1" dirty="0" smtClean="0"/>
              <a:t>What goes into a supplier’s decision on how much to produce?</a:t>
            </a:r>
          </a:p>
          <a:p>
            <a:r>
              <a:rPr lang="en-US" b="1" dirty="0" smtClean="0"/>
              <a:t>Marginal </a:t>
            </a:r>
            <a:r>
              <a:rPr lang="en-US" b="1" dirty="0" smtClean="0"/>
              <a:t>product: </a:t>
            </a:r>
            <a:r>
              <a:rPr lang="en-US" dirty="0" smtClean="0"/>
              <a:t>change in production resulting from hiring one more worker</a:t>
            </a:r>
          </a:p>
          <a:p>
            <a:r>
              <a:rPr lang="en-US" b="1" dirty="0" smtClean="0"/>
              <a:t>Increasing returns: </a:t>
            </a:r>
            <a:r>
              <a:rPr lang="en-US" dirty="0" smtClean="0"/>
              <a:t>when each new worker adds more total output than the last</a:t>
            </a:r>
          </a:p>
          <a:p>
            <a:r>
              <a:rPr lang="en-US" b="1" dirty="0" smtClean="0"/>
              <a:t>Diminishing returns:</a:t>
            </a:r>
            <a:r>
              <a:rPr lang="en-US" dirty="0" smtClean="0"/>
              <a:t> when each new </a:t>
            </a:r>
            <a:r>
              <a:rPr lang="en-US" dirty="0" smtClean="0"/>
              <a:t>worker </a:t>
            </a:r>
            <a:r>
              <a:rPr lang="en-US" dirty="0" smtClean="0"/>
              <a:t>causes production to increase but at a decreasing rate </a:t>
            </a:r>
            <a:endParaRPr lang="en-US" b="1" dirty="0"/>
          </a:p>
        </p:txBody>
      </p:sp>
      <p:pic>
        <p:nvPicPr>
          <p:cNvPr id="1026" name="Picture 2" descr="http://www.cisco-eagle.com/images/site/Systems/wmssoftware/LaborManagement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15897"/>
            <a:ext cx="3657600" cy="18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1143000"/>
          </a:xfrm>
        </p:spPr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of business is to maximize </a:t>
            </a:r>
            <a:r>
              <a:rPr lang="en-US" b="1" dirty="0" smtClean="0"/>
              <a:t>profit</a:t>
            </a:r>
            <a:r>
              <a:rPr lang="en-US" dirty="0" smtClean="0"/>
              <a:t>, minimize </a:t>
            </a:r>
            <a:r>
              <a:rPr lang="en-US" b="1" dirty="0" smtClean="0"/>
              <a:t>costs</a:t>
            </a:r>
          </a:p>
          <a:p>
            <a:r>
              <a:rPr lang="en-US" b="1" dirty="0" smtClean="0"/>
              <a:t>Fixed costs</a:t>
            </a:r>
            <a:r>
              <a:rPr lang="en-US" dirty="0" smtClean="0"/>
              <a:t>: expense a business owner incurs no matter what the level of production</a:t>
            </a:r>
          </a:p>
          <a:p>
            <a:pPr lvl="1"/>
            <a:r>
              <a:rPr lang="en-US" dirty="0" smtClean="0"/>
              <a:t>Factory, insurance, </a:t>
            </a:r>
            <a:r>
              <a:rPr lang="en-US" dirty="0" smtClean="0"/>
              <a:t>CEO pay</a:t>
            </a:r>
            <a:endParaRPr lang="en-US" dirty="0" smtClean="0"/>
          </a:p>
          <a:p>
            <a:r>
              <a:rPr lang="en-US" b="1" dirty="0" smtClean="0"/>
              <a:t>Variable costs</a:t>
            </a:r>
            <a:r>
              <a:rPr lang="en-US" dirty="0" smtClean="0"/>
              <a:t>: expenses that shift depending on level of production</a:t>
            </a:r>
          </a:p>
          <a:p>
            <a:pPr lvl="1"/>
            <a:r>
              <a:rPr lang="en-US" dirty="0" smtClean="0"/>
              <a:t>Wages, materials</a:t>
            </a:r>
          </a:p>
          <a:p>
            <a:r>
              <a:rPr lang="en-US" b="1" dirty="0" smtClean="0"/>
              <a:t>Total cost: </a:t>
            </a:r>
            <a:r>
              <a:rPr lang="en-US" dirty="0" smtClean="0"/>
              <a:t>fixed + variable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costs</a:t>
            </a:r>
          </a:p>
          <a:p>
            <a:r>
              <a:rPr lang="en-US" b="1" dirty="0" smtClean="0"/>
              <a:t>Marginal cost: </a:t>
            </a:r>
            <a:r>
              <a:rPr lang="en-US" dirty="0" smtClean="0"/>
              <a:t>cost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producing one more unit</a:t>
            </a:r>
            <a:endParaRPr lang="en-US" b="1" dirty="0"/>
          </a:p>
        </p:txBody>
      </p:sp>
      <p:pic>
        <p:nvPicPr>
          <p:cNvPr id="2052" name="Picture 4" descr="http://mrski-apecon-2008.wikispaces.com/file/view/econ_ch._13.png/115034755/econ_ch.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8564"/>
            <a:ext cx="3352799" cy="32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823"/>
            <a:ext cx="8229600" cy="1143000"/>
          </a:xfrm>
        </p:spPr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14400"/>
            <a:ext cx="8836025" cy="5257800"/>
          </a:xfrm>
        </p:spPr>
        <p:txBody>
          <a:bodyPr/>
          <a:lstStyle/>
          <a:p>
            <a:r>
              <a:rPr lang="en-US" b="1" dirty="0" smtClean="0"/>
              <a:t>Marginal revenue: </a:t>
            </a:r>
            <a:r>
              <a:rPr lang="en-US" dirty="0" smtClean="0"/>
              <a:t>price</a:t>
            </a:r>
          </a:p>
          <a:p>
            <a:r>
              <a:rPr lang="en-US" b="1" dirty="0" smtClean="0"/>
              <a:t>Total revenue: </a:t>
            </a:r>
            <a:r>
              <a:rPr lang="en-US" dirty="0" smtClean="0"/>
              <a:t>price times quantity</a:t>
            </a:r>
          </a:p>
          <a:p>
            <a:r>
              <a:rPr lang="en-US" b="1" dirty="0" smtClean="0"/>
              <a:t>Profit-maximizing output: </a:t>
            </a:r>
            <a:r>
              <a:rPr lang="en-US" dirty="0" smtClean="0"/>
              <a:t>when marginal cost and marginal revenue are equal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TERMTEhQWFRUUFxQaFRgYFxQYFRoUFRgXFxQWFhQZHCggGBomGxQXITEhJSkrLi8uFx80ODMsNygtLisBCgoKDg0OGxAQGywkICQsLCwsLyw0MDQsNCwsLCwsLCwsLCwsLCwsLCwsLCwsLCwsLCwsLCwsLCwsLCwsLSwsLP/AABEIAM0A9gMBEQACEQEDEQH/xAAcAAEAAgMBAQEAAAAAAAAAAAAABAYDBQcBAgj/xABHEAABAwEFBQMJBQYEBQUAAAABAAIDEQQFEiExBiJBUWETcYEHMlJikaGxwdEUQoKS0iNyorLC4TNz8PFDU2OT4iQ0o8PT/8QAGgEBAAMBAQEAAAAAAAAAAAAAAAIDBAUBBv/EADsRAAIBAgMECQMEAAMJAAAAAAABAgMRBCExBRJBURMiYXGBkaGx8DLR4RRCUsEjM/EGFUNigrLC0uL/2gAMAwEAAhEDEQA/AO4oAgCAIAgCAIAgCAIAgCAIAgCAIAgCAIAgCAIAgCAIAgCAIAgCAIAgCAIAgCAIAgCAIAgCAIAgCAIAgCAIAgCAIAgCAjXjb44I3SzPDGN1J+AGpPQZqMpqCvIuoYepXmqdJXb+fGUm5NvH2y8mWezsAgDZHSF3nlrW5O5N3i0Uz1z5LNTryqVLRWR2cXsujg8K3Uleplpouzty+c7+tZwAgCAIAgCAIAgCAIAgCAIAgCAIAgCAIAgCAIAgCAIAgCAICs7XbawWJpBPaS0yjB05F5+6PeeSz1sRGnlq+R1tn7Jq4rrvqw4yf9c2cN2l2pntkmKV+Q81oya0cmt4d+p4lc+TlN3n+D6mlGlhodHh1ZcX+597Oh+Qu6qR2i0kec4RMy4N3n06Eub+VbsLHJs+c21VvKNNcMzqq1HDCAIAgCAIAgCAIAgCAIAgCAIAgCAIAgCAIAgCAIAgCAxzzNY0ve4Na0Vc4kAADUknQLxtJXZKEJTkoxV29Ejlm23lQpiisRpwMvE/5YPmj1jnyHFYKuKcsqfn9j6nBbFp0LVMXnLhD/2f9e+hya0Whz3FziSSSTXmdSeZ6rMlY61SrKeui0XBdxiKkVn6Z2Jur7LYLPCRRwYC/wDzH77/AHuI8F1Kcd2KR8XjK3S1pT7fTgbxTMwQBAEAQBAEAQBAEAQBAEAQBAEAQBAEAQBAEAQBAEAQHPfKNs1eFqd+xljMAAIjLiwhwG8TlhdpUEnKug1OSvRnUeuXI+g2ZtLD4WnZQfSPWWuXJcv79uITxFri11KgmtCCD1BGoWJW4HflGSfW1+amOq9Im92Iur7Tb7NERVpeHPyqMEe+4HvDaeKspR3ppGXG1eioSl2WXe8j9MLpnxgQBAEAQBAEAQBAEAQBAEAQBAEAQBAEAQBAEAQBAEAQBAct8rO2eAOscB3jlM4cv+WD/N7OdMOJrX/w4+P2Pp9jYBU4rF1Vn+xf+T7uHbnyOPsa5zgAC5ziAAASS4mgAA1JKzJcEdaUtZSZ3zyf7DR2SAmdjXzygdpiAcGt1EQrl3niegC6NKkorPU+Ux2PlWnaDtFafcsdh2essMnaw2eKJ+EtqxgbukgkUblwCsUIp3SMc8RVnHdnJtdps1IpCAIAgCAIAgCAIAgCAIAgCAIAgCAIAgCAIAgCAIAgCAqHlD2tFji7OI1tEopGBmWg5Y8PE8AOJ7is2IrbistX8udjZOz1Xk61X/Ljr2v+P35I4xFsvbp3F32eQkk1L6MJ/wC4RXvXM6SEdWd+tj6O9dyXhwXLI6J5NtjBZHG0WsAzDKJgIcGCmbydC41oKaDvy9htDD0s5Nt9xxdoYt1l0dLTj2/gv1qv2OMVcHeAH1U1tug3ZRl6fc5kcJOWeRqZNu7O05sl8Az9SujtOm/2v0+4eEkuKEe39kJoe0b3s/SSrljqXG5D9NM29g2gs02UcrSToDVp8A4CqthiaU3ZS+eJCVKcdUbNXlYQBAEAQBAEAQBAEAQBAEAQBAEAQBAEAQBAEAQGo2ov6OxWd00mZ0Y2tC5/AdBxJ4AKqrVVON2bcBgp4uqoRyWrfJc/sU7yd2l9pElrlaDLLI/fOuAANDW6kNFCKdF87jJNyzZ1tqSjG1GnlCKVl7t9rLFJIA5xcQMzqQBkeqynKtkR5L5s4yM8VeXaMroORVFSnN6RfqSijQ31fNnIykB8ZCPovaNGpxXsao2Uc2VK026M/eHtcujCnLkQlJEMWplfPb+YfMq3clyIpo21nP7J5BBGE+/qFXFf4iue1PpOz3dXsY8WuBleOeEVzX0i0OUyQvTwIAgCAIAgCAIAgCAIAgCAIAgCAIAgCAIAgMFutjIY3yyODWMBLieQ+J6cVGUlFXZbRozrVFTgrt5I/O23O1L7daC7MRtyjbyb19Y6k93ABcuc3UlvPwPtaGHhhKXQQz4yfN/ZcPMtexERdYoQ2SRxLpKxxlwwjG7N3Z71D1NFz8S3v6fPE42Ot0rv2exb7JYYmnKBteZazFlrUk1WVuTWbOczamYhtBG2nVxHDkGFYakVzPIrPUrV+w8SGjuLj8graElwNqu4lQtLM10YMrZDpnoD/ruVpE+22EElwZh0q5tGnxwnPxV9KosotlVSL1O+RtAAA0AAHcF3DnH0gCAIAgCAIAgCAIAgCAIAgCAIAgCAIDkPlg2t322OF2TCHSkE5v8AusqOArXv/dXPxVTee4uHufV7FwvQU/1E1eUvpT/jxfjouy/MpVgvm1GvYz2gFoxODZJaBopVxocmiozPNZN6rHizuqlg62sIpvg0vRl62X8qLm0jtzcY07Vo3h++wZOHUZ9CtVLGcJ+Zxcf/ALPJ3lh8n/F6eD+/maXyn7bfan9hA79gzU5jG70j0HAd55UjWq9K7LRepbs/A/oqd5/5ktf+Vcu98fIqmzGz8tttDYIsq5veRVrGDVx+Q4kheU4ObsiWJxMMPT35eC5nXbHCbFaPsdna0MHY4XOq477WtcS0UqS5riTXjosO0YRjUt2I4Eqjr0+klrnf53ZG8kijYayWgNJrXOJoqejgT71iVuRl3pPRGCeeDhNi50kP9FFmqxlwj88ScL8St309mdO0OvGcj3lSoqXG3obI23SrWiVldT/8i3xUvlit2IbpmV1A8T8yr1FlbZsbqPaYmB4zHqn4dyjU/wAO0rHqe8rM7ZYJMUUbubGH2gFfQQlvRT5nNkrNokKREIAgCAIAgCAIAgCAIAgCAEoChO8q1jDy0snoCQHBrC0gHIjfrQ9yyLGU+070v9nsUlrHuu/sWnZ6/obZF2sDiQCWkEUcCOBHcQVohUjNXRysVhKmGnuVEbRTMxXtuNo22GyulqO0duxDm88SOQ19g4qmtU3I5a8Do7MwX6qtaX0rOXdy73ovPgfnr7FaJ3GQRTSF5JLgx7q1zrUDNczeS1Z9VUrwvm0uzLLs8Dtnkw2cZYrNjlwi0T0LwTm1v3I+hzqeppnQLTTxGHprrTV+8+Y2jiJV6lo/StPv9iPtbsbYpSXxzR2aQ5nQxk8+zqMJ7qdyoqTwdR3jNLuOhgttYyjHdqR31wvqvHj4+ZQbbsG1oLheFlIrmXl7BXWhcA4cVJdE3uxmi5bTb60qcvc6bsDZbDY7OI4rTA+R9DK8SMq5/IZ1DRWgHedSVtpSpQVlJXOHjK1XET3mnbgjDeNvs/22btWiV37MMDWF4wdm0ipO5XE5/HiFx9o7zrXT5E6afQpR8fndYn2ayyCuGHBUnImMd3mErntX1l7lbkjNMyYDzY/+47p/01kqRhxfp+SUZK5Wb7fJxweBcfkFOio8Lm1N7pVLTi6e9dCNitohGoPD2n6K5K5C9iXA0SNczBicRu+bkQQagmlES3GpN5HknvKyO4WDD2UeDzcDcNNMNBT3L6CDi4rd04HMle7vqZ1I8CAIAgCAIAgCAIAgCAIAgK35Q74+y3fM8Gjnjs2fvPyy6huI+Cpry3YPtyOlsqh0uJjfSPWfhp5uy8T872d9RhOvD5hcmatmfb0J763Hrw/tFl2H2ldYbSHmpifRszfV4OA9JtajxHFW0KvRy7DHtHBLFUd39yzXfy8T9BR2ljmCQOBYWhwdUYcBFQ6vKmdV1rq1z4Vwkpbls72txvyOFbQbVG13rC9ucUUgETTkCAc3HLIk56chwXIxFTpE5cOB9csMsJhHS46y7+XdHTvuzqXZA4ZZJWMxNbkcqZV1Ls9eS46SfM+ccrOyRGtFvhBytMZpyfHr7SqKtNt5RfzwJwu9Sp35eDHE/tQfxR/IK2hTa/b7mpvIp97WhpjfR4Ofm4mGpoMw3VbqcHvrL3PN5bmpjuSeo5Z6HPX2K6pApU8y3XJZHOmAxta1wJJwkndoKAF1BrrmsdRxtp2f2W52Zd5pyHU+0ucKCucIzzyq1nQcVnT7PcyKKtoHYTq6R3c+U+5poqqil/H0+5JfNDU3o6IA7shOerLQ7LvIKhTU78PQ0wtbNlQttoZU5EfgePiF0IRl8seNo1ksref8wWlKRXkSbstTA8UkaD+8OPQlRqKbVrElunX9jbaZbK2oA7MmMU4hlAD30ou5hn/hR7jm1frZvFeVhAEAQBAEAQBAEAQBAEAQHGvLhfGKaGytOUbcb/33+aCOjRX8SwYmV5bvI+o2NR3KDqPWT9F93/2mg8lVxi029uNodHC0yPBFQT5rGn8Rr+EqNCG9LMt2liHRo9V2beQ272aNitJaK9k+roj6vFpPMaew8VRWpdHK3DgdTAYxYyiqn7llJdvPuevfdGJm2E8d3PsQO65266u8I9Xxj1a09pGhy9jWk4dH87iFTBUo11i/3cF2/wAvBetmarZOHHbIAW4xjGIainWvDNV1foZnxLXRSudm+xtZKQ2KJmTcmgAeb0auS5XWbPmuBNLXGmTeHM/RZKiiiUW0VXaCDM7w8Gn5vWihI0yvbMpF+MdgILjStQKUHXj0W+k1v6HjvuHl0irdAczr/srJ6laLjs/Zy5uGKCrg8lzh2TW6CgqXAnUcFlqt360vcNpR0LTC+UZYG5EjOQjSvJhWdpcylks2uelBHFpT/Eef/rWWpGHFvy/J4oq5W76EpFT2fgXH5K2juJ5XNqvulVtId6vtP0XQjYqZBJdXQe0/RXZELmdsLnAktaQATrXTvCsp1IxsiM4t5ncbnjYII+yaGsLGuGEUG8Aa05ldyNrZHNepMUjwIAgCAIAgCAIAgCAIAgPiWQNaXONA0Ek8gMyV43bMlGLk1Fas/L+0d5m02qac/wDEe4ivBujR4AALlOW878z7qNNUoqmtIq3lq/F3fidj8i9z9lYjO4b1pcSOfZsq1g9uM9zgt2HjaN+Z8xtetv1txaR9+JZdsNn222zOiNA8b0buTxp4HQ9/RSrUukjbjwKtm454Ssp/teUl2fdao4taPJxeZP8A7aoGlJYNPF6xRw00tD6KrtjC1JX3suGT+xcNndi5LHYJXyNpa5nRNADm1ZG2Vji0PBpUhpcSDwbyXteHR4eTer+5yMTjVXrqMPpV/HL4i0QPiGToHF4ADsWBxqBzLyuDd8188DE1J5pnxaY2OOULRUcRHy6VWacnf6vcsgralQvmzgE7sY7h9GrRRk3xZpkuwpt9jcdQDWgIAFPGma3Uvr1PJfQeXOw4cxiz4U0yyzIVs2ilJl52TlaHOrMYAKVqYgSdDvPDsshosVaMr6Xy7SUrOLsb4zxY3f8AqcQrr2keddTVoCoaf8fcqSdjI+WGn+K7wlk68ndAqJ73Beh6rmivV8FMnPJ/ftBH81FZSVS+i8kalaxWLS+OurvzSfMrdBS+WKnYhOc2uTv4nfVXZkCZY5GZjtKVB+83l1XlpXWRJ2s8ztGzD62Ozn/pMHsaB8l36f0o5ctWbNTIhAEAQBAEAQBAEAQBAEBTvKtfH2e75ADvzkRt7nZvPdhBH4gs+JlaFuZ1tjUd/Eb70gr+Oi9c/A49s7sr9qgkm7YRhjwymHESThz84en7lyqtbcaVrnbxGL6GSVrnb7vviKKKONjQGRsa1oxjzWig4dFJ7X3VZU/X8HzU6LnJybzZ83jthHFoGv7pG/ReQ2xOX/C9f/k9WEur7xXrb5UgwEizB1B/zqV9kZWmG0JN2cPX8Hv6NWvven5PmxbetttGOiMABxFwf2hyypTsxTztacOqoxuKc4bm7x5kqVDcbd+BNgo5zjikILjQ0cKiuRyA4LkSvyRLgZrRZMs+2GR0MwWaW8nw9CUJRuU2+YCCd5/i59feVsoy7vQul81KjemlKu10JNKV6rbT+ojL6SXdVMIzcO7/AGXs03wIprmXHYcu7R5AxnLN27SpPJvTkqMYrOPcRjnB95bJXP7R1WtrUaPcRoOOBYbK2pWtD7cX081v5j19Xqs81Hn88ySNHe0RIzDRrpmfgFOk1fK5rV3HT55FUtUeeXw/uuhBlTRrpK1V6IEywuOgAzBGp4+Ci7J3J5tWOvbITh9is5HBgaa82VYfCrV9DSd4I5M/qZuFYRCAIAgCAIAgCAIAgCA8c4AVJAHVD1JvJHDPLLfYmtbIWODmQN1GY7R9C6hHQNHgVzsRPenlwPrNl4d0cNeSs5O/gsl/b8UfHktODt5qMOClA772IaA9KfxLnYpaFG1FfdR0Z15ue2n7Jte/6rm1H3nIUEmV6/gaV7SM5aDu/eXlFq+jNiXVKJfb6tcKt0r18M+nvXSpLrJkf2slbDtHaYXPDWuBBLiNMjlU0rkpYnNaFcMjollkY1xa2ZpDTkaszHNc+S7GQzJtovFpFHTgDjnEPiFllTzyiyVONnkU++JYiTSQu/HF8mLXRjLl7l832lSvjBgBDiTiO7VuVDStQPFbaW9v2seStuamS7iMI3qZnkrG2nkiqyfEtux8rO1GJ9AcQcQ4jzcWHMH/AFVZcQ5N6dwaUYdUuxfZak4yTx/aTE5fi6LLaVvpM/XI1qkh+451KenNr7VRJTvoWw7Ss3pU6dofGanxV9NW1t6GltcGV60R8w/2yfNbIvu9CtkF4HEu9rlfErdybdrW57zqgbuZ1Uat/wBqJQ7Tt11WSOKFjIhRgFRmXeccRNSTXMlfQRSSsjlt3ZLUjwIAgCA8QBAEAQHj3gAkkAAVJOgA1JKHqTbsjjO0flYn7aRtlwNiBoxxbV5Ayxb1RmakZaUXPniZt9XJH1dDZGGpxSrJylxzsr8slfLTXU2tz2S32yFstpvL7NjzEYDWyYOBdhczDXWlDlRI9ZXlU9UZ6uMwuHm40cPF24u797k9uwFkeQ6e2zTEc5oqfAn3r3o8PrKafiU/79xcVanFR7lYnwbF3RGalkTjzkmc7+Fz6e5WReGWjXmZKm0MdUzcn5f3Y+X2ez9pJBZjBDGBE7cwYXPJdXJpGdGtB8FytouPSJx0tw8SCqVJQvO7d+JltEZjAAkjdWv+teq5NR957F34FZv283kneb4E/VTo012mmySsUq+rXuPBNcxpm7wNdF0KUOumeOXUZI2Xh7V8bAQC5xpXPQcvBe18lchB5nW2XnI0mPAw4cIridnkDy6rnZcyhwvmYbXLI86MFcvOd9Fmlu3LaasU++WODjWngStdFqxomU++27rqmgPLM8ufRbqVt4hK+4e3OyjcjXPjlyVs5FSiXTZi83xmSjGuoMRq8t0FPRKx16Ucm3r85k776ceRYbLbJHkuwMGIk0xu419RZZRiuPzzK2rZGwjjlcDRsf53fo6LNNQWrfl+SO8kzR3vZn0o4sFORcf6VZSlC+V/nia1JyjoVa1spxB9q3QZBo10gz19yvTIGazzUrxqCPapRjeQlKyOubFW4S2SPCCOyAjNaZljW5inDNd2jLegjmTVmb1WkAgCAIAgCAIAgOYeWHazs2fYoXb7wDMQc2sOYZlxdqeneseJqfsXj9j6HY2D3V+pn/0/3Lw0XbnwKZ5NdkzbZzI9tYIM3AjKSSlWRd2hd0y4hVUablnyNe0cYqEN1fU/Rc/sdEs0LnuMrQ8scAWOw5FlBhI3eS4U8zjOSTseXnaAIqYn51qMNOmpbyAWWMLyvb1LaeV2c/vjPQHjxH0C6MCUTa7CS0sUjcTG/tgaVBJqGVIIdpX4L3ELr+BVwLjHIcOrNOqwVPEjY1e0U7qnfb+En6pQSfMvtaKKFfkpwuq458KldGklvLI8b6pN2McA/E4BzWZkHOtaDIHLimI5EYnQLM1rnEtibRxFBRmWmSwyb5lbyJlosuEVMLfZF9VmlLPKXv8AY9pu7KhfEgqaRtHcyJa6KfP3LpdxUb3nBYAGhpxHOgBOemS20o9a9xJ9S1j7u87oq2uvo/NWNNvJlV0tSxXLZHmrhFJhPoteQRoQTH3KivLNK+nuSi0lfS5f4orI0buIfinHxKwtz5IzNzPm0zWcNOGUg/5so/qVEt9v6V5E4KTeZVr1tDfTJ75Hn4uV9KL5ehrtZZFbtEzfT/i/utsU+RWyG97fS94V8V2FbZmsbWFwxOOHjmfDMKTul1dTxZvraHatl7D2NljbgwOpVw44tKnrQBdigmqavrxMFVpzdtDaq4rCAIAgCAIAgNPtLfgs0L3Na6SXCezja1xLnaCtOArU9FnrYmFPJvM1YTDqrUSm7R4v5x4LtPz/ADXTbJ5i+WKbFK/fe6N9AXHNxoNBWvgub0sL5yR9XLFUUuq1ZLJLktEdsuy2WSxWQQROpgY6lRvOkoSXHm4u+i1/q6UYNQfA+XqKrWq781q/Q110WiR4LIseAVwNq3JgyA3jypxXz07LWxbNK92YL9s5DKFrgeNXRU/mVFN9bVepdTfVuc8vh5oe4nUfJdOms0e8zdbF22llZCC0DtHO616ivVQxC67ZXbIvtksuNmLEzx6eK59WSXF/PEr3rO1iubRNFTUjwH91Oh2Gp3toUO+GbrjnTLQd3FdKk+siL+knbKxl72tbU1O8AaEtBqeIXleyVyEToTGta+jO0AAGW/UO4rBK75EW0SZ3Yhm6Y9KS/RZ2rPJL0PYZPIrd7wtBNGPPe2ZaaTfFr0LpW5lNveJoDjgpnkTjGfHU01W6m3va+xF/TmY7scS3MGg0pi8dFbJ2eRXa+p0jYiV/Z0bhAa4gBwfXmamvXkudiEt53JTV4G0gxtJbRpoSNSNMvRPJUNRfH55lR92nGWnJn53fo6KhqN9fT8kqbsyu3tC45nsxX1n/AP5rRSaXP54mmV3wK5aI3ep+Z/6Fti18/wBSlohOrXh7T9FdkRJdmLi1wy05nhny6L2DSmmJZxZ2+7bT2sMUlKY2MdStaYgDSvHVfQRd0mctqzJK9PD1AEB4gCAIAgKVJA+02qSQguiY9zG0LQ4YAGvyr6QK+bxtVSqyz7M+zuN0XuQS4ka/52xtcxuNp4g9mRUj6LmRjvSvl6mmje28znluaXOAxUJcM8qivGg7l0Y2XAkuLOhXLZnyF74g1jct0Pe2gPAUb0WWrJJZsonJLU+L+3GUeKu5l73fFUUs5ZP0LoLq3OeX3MMJOHpoKLpU1mlc9WSbN3sQA2xyHG2skgaWkCtG0IcBUKOI+sr4Ftjj3dGHv/2KwTl2s8Wpqr/lLcg1op6J/spUM+Je42WhR75tBDXV0NBr8DTLVdCnFOSI3tFn1stO+ORpYd4mmlTSnIhTrpNZkIHWYIIvONoAc6hcHGPU65ZUXNlf+JS5S5Ee8X4aYJWOy5A/Byz2TeafzwLqLbZTrzmJJq5vs/8AJbqSSWhbNsqt8ynC4a51oNOHCq2Ukt4jJ9Q+rpk3NQMzkfBWSiipSZY7sglJDoXSHXHgJBrwyZmR7VmqTVrNIsSSzL7d7IcDcZlD6DHiM7TipnWtOK581K+S9iiTd8tDLaxBhNJc/wDM+p71S1O/0+gg5XKxebWZ0kJ1++Cr6e9y9DXe6zZXbSW+l/Etkb8it2IUjmcx+Y/VXxTK2z2KQVyPsc7TjxU7WVzy7Ot7BYzZyXVwEjsqnLAGgHCOAqCunglU3Hv88jJiN3e6pZlsM4QBAEB4gCAIDR23Z3HK6USYcWow1HxC5tfZyqSclK1/nYaI17K1iLbNlcbaYo6+kY6n4rKtjyTv0np+SyOLSX0+v4K/avJmXZm0DLOjYczTOlcav/3fKKupX8PyerFXdrfPInWB/Zt7J0LTgLgHPZhJFTnmCuPVp1FwkvAnJKTuma2/42uGKkbK/daAdMuQVFNyTs7miC6pR70hLgQ0VryAr0pyXQpp3vY83ksiw7C3O5zQ0vLCATvgmprQitRz6qGIdndorlJKPMvb4THFmyN2EHOuZ1OmA/Fc6dRN2Un88SuK3pFHvu2YiRhA7j/4rRSj2/PM1ysuBS77mGGmda8OHu+a30U94jJ2iStl5CJGOGWGrhXnoARyXtddSxXDOR0ixzvlcHZVdQcWjl1XNnZCWRs7VZJGipEevpO/QszlG+r8vyeUnd6FSvmZ1TvN7g6T9AWmkl8/1NEu4p19yHCa8epPTiAt1FLePJZRI93vwtrzOSvcd5lO9YvWxD3EyYXNFC3VpOuXpD0VixUVGSXZ/ZODcotlmkLxK7JpOXEgaDhQ81j6tirgfcj5KaN8Hu6+p6ypajfU9jqaW8Hvw6ga/ef8mq2mo3NT009it2ou5g+Lvm1bYWKmayateHtP0WhEDLY3OqKAe0/ReSsSR1zYSWthhrwxj2Pdmu9Rd4I5dT6iwYlaQPaoAgCA8QBAEAQBAEAQCiAIDX3xdbZ2YXGmTgDSvnChy8FmxGGVZK7asW0qrp6GpZsrhFA5p72kfMrmz2RJ6T9PyXrF9hDt2xrnjdMY/N9F5HZNSP7/AE/JZ+sj/E08/k1kdX9tGK8muV8dnyX7vT8kP1a5GEeTl1nHaCZrjpTC4DPLzsR+CrxWGdOnvN38PySo196VrG7ux8cbBG+EOeytXNDDWpqN51DoQuJUu3dMlJSvdMXo4ObRjJATpvtH9aoimnm0W0ctSl3jZ31Na+L2/qW6nJE5FVvhji2mlCfvN510qVspNKR5POJ83dEaCorTupVXOSRRutlpuaakbWgbzScxyIGQ48CfFYqq67fMvj9JbbM9tMTi4Hm4yN4esVkcZPRXKpNXJtotNnDcrSyvLtYj8VlaqX+n0Yp3bKvelob92YEd8f0WqlF8Y+5rl3lfnl9f+T6LZFdhQyE+Qen72/RXJdhEGTLdcSen9lbCKeqK5N8Dq+zrnCyw4chgboKZ/ey51quxSacE0YJpqTubZkj1YRJMUruKAmxPqgMqA8QBAEAQBAEAQBAEAQBAEAQHzIwOFCAQeBzC8lFSVmrnqbWaIL7mhJJwUJ1Ic76rJPZ+HlrHyuvYs6afMxyXFGeLx3EfMKl7Jw3J+bJxxM46Gvn2Lgfq+X8zP0KS2ZQWl/M9eLqPkRz5P7KdTKfxj5NViwNJc/Mi8RMzRbB2If8ADc7vkk+TgpLB0Vw9WedPPmaSfZhgmeI3dnvZNw1aANKZg6cTVcPGy3KslbI3U5Po0zZXVbXMYGhrTSueIg+zCfiubNK97kJxu7ma2Xqaf4bvBzD8XBU7rb+r3JU6auVG95ySThcK9W/IrXSXaaZJLRFfnk6H3fVbIorbIhlNePu+quikVvM8kqWn268lbCSvYhKLtc6nczsEETRWgaDn628feV2aUNyCiYJy3pNk9s7ipkTPEHFAbGzsPFASkB4gCAIAgCAIAgCAIAgCAIAgCAIAgCAIAgMcsDXec0HlUA+zkoTpxmrSSfeeqTWhEN0RcG07i4e6tFlns/DS1h5XXsWdNPmYprijdxeO4j5hUvZGG4J+ZOOJnEgT7HQu1kl9sf6F6tlUFpf54EnjKj5EV2wFnOsk3tj/AEKxbPpLi/ngReJm+QZ5PbINe1d3vH9LQprBUu3zPP1EybZdjrJH5sIJ9Yuf7nEhWRw1KOiISqzerNoLA1XlZkbY2hAZmxAID6AQHqA8QBAEAQBAEAQBAEAQBAEAQBAEAQBAEAQBAEAQBAEAQBAEAQHqAIAgP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startupconnection.net/wp-content/uploads/prof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70018"/>
            <a:ext cx="3429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Bookwork</a:t>
            </a:r>
          </a:p>
          <a:p>
            <a:r>
              <a:rPr lang="en-US" dirty="0" smtClean="0"/>
              <a:t>Pg. 139 Analyze Tables 1-2</a:t>
            </a:r>
          </a:p>
          <a:p>
            <a:r>
              <a:rPr lang="en-US" dirty="0" smtClean="0"/>
              <a:t>Pg. 141 Analyze Tables 1-2</a:t>
            </a:r>
          </a:p>
          <a:p>
            <a:r>
              <a:rPr lang="en-US" dirty="0" smtClean="0"/>
              <a:t>Pg. 143 Analyze Tables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0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534400" cy="4678363"/>
          </a:xfrm>
        </p:spPr>
        <p:txBody>
          <a:bodyPr/>
          <a:lstStyle/>
          <a:p>
            <a:r>
              <a:rPr lang="en-US" altLang="en-US" b="1" dirty="0" smtClean="0"/>
              <a:t>Supply: </a:t>
            </a:r>
            <a:r>
              <a:rPr lang="en-US" altLang="en-US" dirty="0" smtClean="0"/>
              <a:t>The willingness and ability of producers to offer goods and services for sale</a:t>
            </a:r>
          </a:p>
          <a:p>
            <a:r>
              <a:rPr lang="en-US" altLang="en-US" b="1" dirty="0" smtClean="0"/>
              <a:t>Law of supply: </a:t>
            </a:r>
            <a:r>
              <a:rPr lang="en-US" altLang="en-US" dirty="0" smtClean="0"/>
              <a:t>producers are willing to sell more of a good at a higher price than a lower price</a:t>
            </a:r>
          </a:p>
        </p:txBody>
      </p:sp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8088"/>
            <a:ext cx="25146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Draw a supply curve for apples</a:t>
            </a:r>
          </a:p>
          <a:p>
            <a:pPr marL="514350" indent="-514350">
              <a:buAutoNum type="arabicPeriod"/>
            </a:pPr>
            <a:r>
              <a:rPr lang="en-US" dirty="0" smtClean="0"/>
              <a:t>Price goes up. Graph the change that would occur as a result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apple grower is hiring laborers. 1 laborer can pick 100 apples, 2 together can pick 210, 3 can pick 500, 4 can pick 700, and 5 can pick 800. How many workers will they hire and why?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might a variable cost of owning an apple orchard be? A fixed cost?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Opening Activity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 dirty="0" smtClean="0"/>
              <a:t>Is a stuffed animal a normal good or an inferior good?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 smtClean="0"/>
              <a:t>Is the demand for a stuffed animal elastic or inelastic?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 smtClean="0"/>
              <a:t>Draw a supply curve for stuffed animals and mark a point on the line to indicate current price. 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 smtClean="0"/>
              <a:t>The price is raised by $1, draw what that would look like and label it #1. 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dirty="0" smtClean="0"/>
              <a:t>Toys ‘R Us goes out of business. Show what would happen on your graph and label it #2. Explain what factor of supply caused the shift.</a:t>
            </a:r>
          </a:p>
        </p:txBody>
      </p:sp>
    </p:spTree>
    <p:extLst>
      <p:ext uri="{BB962C8B-B14F-4D97-AF65-F5344CB8AC3E}">
        <p14:creationId xmlns:p14="http://schemas.microsoft.com/office/powerpoint/2010/main" val="299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Elasticity of supply: </a:t>
            </a:r>
            <a:r>
              <a:rPr lang="en-US" dirty="0" smtClean="0"/>
              <a:t>How responsive are producers to a change in price</a:t>
            </a:r>
          </a:p>
          <a:p>
            <a:r>
              <a:rPr lang="en-US" b="1" dirty="0" smtClean="0"/>
              <a:t>Elastic supply</a:t>
            </a:r>
            <a:r>
              <a:rPr lang="en-US" dirty="0" smtClean="0"/>
              <a:t>: producers are able to quickly increase/decrease supply when price changes</a:t>
            </a:r>
          </a:p>
          <a:p>
            <a:pPr lvl="1"/>
            <a:r>
              <a:rPr lang="en-US" dirty="0" smtClean="0"/>
              <a:t>Ex. Clothing, plastics</a:t>
            </a:r>
          </a:p>
          <a:p>
            <a:r>
              <a:rPr lang="en-US" b="1" dirty="0" smtClean="0"/>
              <a:t>Inelastic supply: </a:t>
            </a:r>
            <a:r>
              <a:rPr lang="en-US" dirty="0" smtClean="0"/>
              <a:t>producers are unable to quickly increase/decrease supply when price changes</a:t>
            </a:r>
          </a:p>
          <a:p>
            <a:pPr lvl="1"/>
            <a:r>
              <a:rPr lang="en-US" dirty="0" smtClean="0"/>
              <a:t>Ex. Oranges, cars</a:t>
            </a:r>
            <a:endParaRPr lang="en-US" dirty="0"/>
          </a:p>
        </p:txBody>
      </p:sp>
      <p:pic>
        <p:nvPicPr>
          <p:cNvPr id="1026" name="Picture 2" descr="http://f.tqn.com/y/economics/1/W/M/J/170140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024647"/>
            <a:ext cx="2743200" cy="18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0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 smtClean="0"/>
              <a:t>6: </a:t>
            </a:r>
            <a:r>
              <a:rPr lang="en-US" dirty="0" smtClean="0"/>
              <a:t>Elasticity of Supply: Elastic or Inelastic supply?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19800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A boot company 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banana plantation </a:t>
            </a: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Computer company</a:t>
            </a:r>
          </a:p>
          <a:p>
            <a:pPr marL="0" indent="0">
              <a:buNone/>
            </a:pPr>
            <a:r>
              <a:rPr lang="en-US" dirty="0" smtClean="0"/>
              <a:t>These next 2 scenarios look at </a:t>
            </a:r>
            <a:r>
              <a:rPr lang="en-US" b="1" dirty="0" smtClean="0"/>
              <a:t>LABOR </a:t>
            </a:r>
            <a:r>
              <a:rPr lang="en-US" dirty="0" smtClean="0"/>
              <a:t>supply: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 firm wants to hire engineers in Pueblo and there are few trained people. Engineering is a 4-year degree.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McDonalds is looking to hire </a:t>
            </a:r>
            <a:r>
              <a:rPr lang="en-US" dirty="0" smtClean="0"/>
              <a:t>a bunch of minimum-wage cashier positions.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South High needs to hire a new Economics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Supply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b="1" dirty="0" smtClean="0"/>
              <a:t>Supply schedule</a:t>
            </a:r>
            <a:r>
              <a:rPr lang="en-US" altLang="en-US" sz="2800" dirty="0" smtClean="0"/>
              <a:t>: Table showing how much of a good/service producers will sell at each price</a:t>
            </a:r>
          </a:p>
        </p:txBody>
      </p:sp>
      <p:graphicFrame>
        <p:nvGraphicFramePr>
          <p:cNvPr id="101406" name="Group 3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6565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944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per Avocado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Supplied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$.50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$1.00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$1.25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7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$1.50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Supply Curve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Graph showing how much producers are willing to sell at any given price</a:t>
            </a:r>
          </a:p>
        </p:txBody>
      </p:sp>
      <p:pic>
        <p:nvPicPr>
          <p:cNvPr id="1026" name="Picture 2" descr="http://faculty.icc.edu/instructionaldesign/econ/graphics/supply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8004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65178"/>
            <a:ext cx="4724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Change in quantity supplied: </a:t>
            </a:r>
            <a:r>
              <a:rPr lang="en-US" dirty="0" smtClean="0"/>
              <a:t>change in amount producer is willing to supply due to price change</a:t>
            </a:r>
          </a:p>
          <a:p>
            <a:pPr lvl="1"/>
            <a:r>
              <a:rPr lang="en-US" dirty="0" smtClean="0"/>
              <a:t>From 1 to 2</a:t>
            </a:r>
          </a:p>
          <a:p>
            <a:r>
              <a:rPr lang="en-US" b="1" dirty="0" smtClean="0"/>
              <a:t>Change in supply: </a:t>
            </a:r>
            <a:r>
              <a:rPr lang="en-US" dirty="0" smtClean="0"/>
              <a:t>something prompts producers to offer different amounts for sale at every price</a:t>
            </a:r>
          </a:p>
          <a:p>
            <a:pPr lvl="1"/>
            <a:r>
              <a:rPr lang="en-US" dirty="0" smtClean="0"/>
              <a:t>From A to B</a:t>
            </a:r>
            <a:endParaRPr lang="en-US" dirty="0"/>
          </a:p>
        </p:txBody>
      </p:sp>
      <p:pic>
        <p:nvPicPr>
          <p:cNvPr id="4" name="Picture 2" descr="http://faculty.icc.edu/instructionaldesign/econ/graphics/supplyCurv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9"/>
          <a:stretch/>
        </p:blipFill>
        <p:spPr bwMode="auto">
          <a:xfrm>
            <a:off x="4434087" y="1263557"/>
            <a:ext cx="4699027" cy="52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7226459">
            <a:off x="6520369" y="2879923"/>
            <a:ext cx="4039659" cy="10668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24800" y="2895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99056" y="34194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1914" y="4422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81328" y="4079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67600" y="4422390"/>
            <a:ext cx="7749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83600" y="4362880"/>
            <a:ext cx="152400" cy="215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1. Create a </a:t>
            </a:r>
            <a:r>
              <a:rPr lang="en-US" altLang="en-US" dirty="0" smtClean="0"/>
              <a:t>supply </a:t>
            </a:r>
            <a:r>
              <a:rPr lang="en-US" altLang="en-US" dirty="0"/>
              <a:t>schedule and a </a:t>
            </a:r>
            <a:r>
              <a:rPr lang="en-US" altLang="en-US" dirty="0" smtClean="0"/>
              <a:t>supply </a:t>
            </a:r>
            <a:r>
              <a:rPr lang="en-US" altLang="en-US" dirty="0"/>
              <a:t>curve showing how many </a:t>
            </a:r>
            <a:r>
              <a:rPr lang="en-US" altLang="en-US" dirty="0" smtClean="0"/>
              <a:t>bananas a </a:t>
            </a:r>
            <a:r>
              <a:rPr lang="en-US" altLang="en-US" dirty="0"/>
              <a:t>producer might be able to sell at 5 consecutive </a:t>
            </a:r>
            <a:r>
              <a:rPr lang="en-US" altLang="en-US" dirty="0" smtClean="0"/>
              <a:t>prices starting at $.50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2. </a:t>
            </a:r>
            <a:r>
              <a:rPr lang="en-US" altLang="en-US" dirty="0" smtClean="0"/>
              <a:t>Which are Colorado producers more likely to supply: bananas or </a:t>
            </a:r>
            <a:r>
              <a:rPr lang="en-US" altLang="en-US" dirty="0" smtClean="0"/>
              <a:t>peaches and why?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3. What does the law of </a:t>
            </a:r>
            <a:r>
              <a:rPr lang="en-US" altLang="en-US" dirty="0" smtClean="0"/>
              <a:t>supply </a:t>
            </a:r>
            <a:r>
              <a:rPr lang="en-US" altLang="en-US" dirty="0"/>
              <a:t>say will happen if the price of a </a:t>
            </a:r>
            <a:r>
              <a:rPr lang="en-US" altLang="en-US" dirty="0" smtClean="0"/>
              <a:t>bananas </a:t>
            </a:r>
            <a:r>
              <a:rPr lang="en-US" altLang="en-US" dirty="0" smtClean="0"/>
              <a:t>goes </a:t>
            </a:r>
            <a:r>
              <a:rPr lang="en-US" altLang="en-US" dirty="0"/>
              <a:t>up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r>
              <a:rPr lang="en-US" altLang="en-US" dirty="0" smtClean="0"/>
              <a:t>4. The price of bananas is currently $1.00. It goes up to $1.50. Graph the change and then write QS if this is a change in quantity supplied or S if it’s a change in supply.</a:t>
            </a:r>
          </a:p>
          <a:p>
            <a:pPr marL="0" indent="0">
              <a:buNone/>
            </a:pPr>
            <a:r>
              <a:rPr lang="en-US" altLang="en-US" dirty="0" smtClean="0"/>
              <a:t>5. A new device is invented to pick bananas and cost of production goes way down. Draw this change and label it QS if it’s a change in quantity supplied or S if it’s a change in supply.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4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Bookwork: </a:t>
            </a:r>
          </a:p>
          <a:p>
            <a:r>
              <a:rPr lang="en-US" dirty="0" smtClean="0"/>
              <a:t>Pg. 134 Analyze Graphs 1-2</a:t>
            </a:r>
          </a:p>
          <a:p>
            <a:r>
              <a:rPr lang="en-US" dirty="0" smtClean="0"/>
              <a:t>Pg. 147 Analyze Graphs 1-2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148 Analyze Graphs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7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67800" cy="4724400"/>
          </a:xfrm>
        </p:spPr>
        <p:txBody>
          <a:bodyPr/>
          <a:lstStyle/>
          <a:p>
            <a:r>
              <a:rPr lang="en-US" altLang="en-US" b="1" dirty="0" smtClean="0"/>
              <a:t>Input Costs: </a:t>
            </a:r>
            <a:r>
              <a:rPr lang="en-US" altLang="en-US" dirty="0" smtClean="0"/>
              <a:t>Price of goods needed to make a product</a:t>
            </a:r>
          </a:p>
          <a:p>
            <a:pPr lvl="1"/>
            <a:r>
              <a:rPr lang="en-US" altLang="en-US" dirty="0" smtClean="0"/>
              <a:t>Ex. if feed prices increase, the supply of beef might decrease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57550"/>
            <a:ext cx="5410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Factors of Supply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638800" cy="5257800"/>
          </a:xfrm>
        </p:spPr>
        <p:txBody>
          <a:bodyPr/>
          <a:lstStyle/>
          <a:p>
            <a:r>
              <a:rPr lang="en-US" altLang="en-US" b="1" dirty="0" smtClean="0"/>
              <a:t>Labor Productivity: </a:t>
            </a:r>
            <a:r>
              <a:rPr lang="en-US" altLang="en-US" dirty="0" smtClean="0"/>
              <a:t>Level of efficiency of the labor force</a:t>
            </a:r>
          </a:p>
          <a:p>
            <a:pPr lvl="1"/>
            <a:r>
              <a:rPr lang="en-US" altLang="en-US" dirty="0" smtClean="0"/>
              <a:t>Better trained, higher skill workers produce more</a:t>
            </a:r>
          </a:p>
          <a:p>
            <a:pPr lvl="1"/>
            <a:r>
              <a:rPr lang="en-US" altLang="en-US" dirty="0" smtClean="0"/>
              <a:t>Ex. High turnover hurts labor productivity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22438"/>
            <a:ext cx="37338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Week 24 Notes</vt:lpstr>
      <vt:lpstr>Supply</vt:lpstr>
      <vt:lpstr>Supply</vt:lpstr>
      <vt:lpstr>Supply Curve</vt:lpstr>
      <vt:lpstr>Changes in Supply</vt:lpstr>
      <vt:lpstr>Application 1</vt:lpstr>
      <vt:lpstr>App 2</vt:lpstr>
      <vt:lpstr>Factors of Supply</vt:lpstr>
      <vt:lpstr>Factors of Supply</vt:lpstr>
      <vt:lpstr>Factors of Supply</vt:lpstr>
      <vt:lpstr>Factors of Supply</vt:lpstr>
      <vt:lpstr>Factors of Supply</vt:lpstr>
      <vt:lpstr>Factors of Supply</vt:lpstr>
      <vt:lpstr>App 3</vt:lpstr>
      <vt:lpstr>App 4</vt:lpstr>
      <vt:lpstr>Production</vt:lpstr>
      <vt:lpstr>Production</vt:lpstr>
      <vt:lpstr>Production</vt:lpstr>
      <vt:lpstr>App 5</vt:lpstr>
      <vt:lpstr>Opening Activity</vt:lpstr>
      <vt:lpstr>Opening Activity</vt:lpstr>
      <vt:lpstr>Elasticity of Supply</vt:lpstr>
      <vt:lpstr>App 6: Elasticity of Supply: Elastic or Inelastic supply?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24 Notes</dc:title>
  <dc:creator>psd60tech</dc:creator>
  <cp:lastModifiedBy>psd60tech</cp:lastModifiedBy>
  <cp:revision>2</cp:revision>
  <dcterms:created xsi:type="dcterms:W3CDTF">2017-02-24T22:07:00Z</dcterms:created>
  <dcterms:modified xsi:type="dcterms:W3CDTF">2017-02-24T22:07:17Z</dcterms:modified>
</cp:coreProperties>
</file>