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64" r:id="rId4"/>
    <p:sldId id="265" r:id="rId5"/>
    <p:sldId id="257" r:id="rId6"/>
    <p:sldId id="258" r:id="rId7"/>
    <p:sldId id="259" r:id="rId8"/>
    <p:sldId id="278" r:id="rId9"/>
    <p:sldId id="266" r:id="rId10"/>
    <p:sldId id="267" r:id="rId11"/>
    <p:sldId id="268" r:id="rId12"/>
    <p:sldId id="269" r:id="rId13"/>
    <p:sldId id="270" r:id="rId14"/>
    <p:sldId id="271" r:id="rId15"/>
    <p:sldId id="272" r:id="rId16"/>
    <p:sldId id="274" r:id="rId17"/>
    <p:sldId id="275"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2B20E-B0B1-4330-A440-DFE820541F92}" type="datetimeFigureOut">
              <a:rPr lang="en-US" smtClean="0"/>
              <a:t>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9FF6A-7E33-46D5-B5F7-908FF5F10C58}" type="slidenum">
              <a:rPr lang="en-US" smtClean="0"/>
              <a:t>‹#›</a:t>
            </a:fld>
            <a:endParaRPr lang="en-US"/>
          </a:p>
        </p:txBody>
      </p:sp>
    </p:spTree>
    <p:extLst>
      <p:ext uri="{BB962C8B-B14F-4D97-AF65-F5344CB8AC3E}">
        <p14:creationId xmlns:p14="http://schemas.microsoft.com/office/powerpoint/2010/main" val="154464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986B7-3DA5-4013-9E0B-E4C27DE51130}" type="slidenum">
              <a:rPr lang="en-US" smtClean="0"/>
              <a:t>3</a:t>
            </a:fld>
            <a:endParaRPr lang="en-US"/>
          </a:p>
        </p:txBody>
      </p:sp>
    </p:spTree>
    <p:extLst>
      <p:ext uri="{BB962C8B-B14F-4D97-AF65-F5344CB8AC3E}">
        <p14:creationId xmlns:p14="http://schemas.microsoft.com/office/powerpoint/2010/main" val="379403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6596B5-2338-4D0C-9117-C9F68A6F94EE}"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10083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596B5-2338-4D0C-9117-C9F68A6F94EE}"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294956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596B5-2338-4D0C-9117-C9F68A6F94EE}"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73127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596B5-2338-4D0C-9117-C9F68A6F94EE}"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222520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596B5-2338-4D0C-9117-C9F68A6F94EE}"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34007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6596B5-2338-4D0C-9117-C9F68A6F94EE}"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132943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6596B5-2338-4D0C-9117-C9F68A6F94EE}"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255341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596B5-2338-4D0C-9117-C9F68A6F94EE}"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26260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596B5-2338-4D0C-9117-C9F68A6F94EE}"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162290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596B5-2338-4D0C-9117-C9F68A6F94EE}"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385956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596B5-2338-4D0C-9117-C9F68A6F94EE}"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0C3BB-41C9-49D7-998C-650FEA0F0220}" type="slidenum">
              <a:rPr lang="en-US" smtClean="0"/>
              <a:t>‹#›</a:t>
            </a:fld>
            <a:endParaRPr lang="en-US"/>
          </a:p>
        </p:txBody>
      </p:sp>
    </p:spTree>
    <p:extLst>
      <p:ext uri="{BB962C8B-B14F-4D97-AF65-F5344CB8AC3E}">
        <p14:creationId xmlns:p14="http://schemas.microsoft.com/office/powerpoint/2010/main" val="422225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596B5-2338-4D0C-9117-C9F68A6F94EE}" type="datetimeFigureOut">
              <a:rPr lang="en-US" smtClean="0"/>
              <a:t>4/17/2017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0C3BB-41C9-49D7-998C-650FEA0F0220}" type="slidenum">
              <a:rPr lang="en-US" smtClean="0"/>
              <a:t>‹#›</a:t>
            </a:fld>
            <a:endParaRPr lang="en-US"/>
          </a:p>
        </p:txBody>
      </p:sp>
    </p:spTree>
    <p:extLst>
      <p:ext uri="{BB962C8B-B14F-4D97-AF65-F5344CB8AC3E}">
        <p14:creationId xmlns:p14="http://schemas.microsoft.com/office/powerpoint/2010/main" val="186793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ls.gov/cp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Notes Week 30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2616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Economic Challenges</a:t>
            </a:r>
            <a:endParaRPr lang="en-US" dirty="0"/>
          </a:p>
        </p:txBody>
      </p:sp>
      <p:sp>
        <p:nvSpPr>
          <p:cNvPr id="3" name="Content Placeholder 2"/>
          <p:cNvSpPr>
            <a:spLocks noGrp="1"/>
          </p:cNvSpPr>
          <p:nvPr>
            <p:ph idx="1"/>
          </p:nvPr>
        </p:nvSpPr>
        <p:spPr>
          <a:xfrm>
            <a:off x="0" y="838200"/>
            <a:ext cx="8686800" cy="5287963"/>
          </a:xfrm>
        </p:spPr>
        <p:txBody>
          <a:bodyPr>
            <a:normAutofit/>
          </a:bodyPr>
          <a:lstStyle/>
          <a:p>
            <a:r>
              <a:rPr lang="en-US" dirty="0" smtClean="0"/>
              <a:t>Poverty</a:t>
            </a:r>
          </a:p>
          <a:p>
            <a:pPr lvl="1"/>
            <a:r>
              <a:rPr lang="en-US" dirty="0" smtClean="0"/>
              <a:t>Factors: </a:t>
            </a:r>
          </a:p>
          <a:p>
            <a:pPr lvl="2"/>
            <a:r>
              <a:rPr lang="en-US" dirty="0" smtClean="0"/>
              <a:t>Education: higher education = higher income</a:t>
            </a:r>
          </a:p>
          <a:p>
            <a:pPr lvl="2"/>
            <a:r>
              <a:rPr lang="en-US" dirty="0" smtClean="0"/>
              <a:t>Discrimination: White males earn more than women, minorities</a:t>
            </a:r>
          </a:p>
          <a:p>
            <a:pPr lvl="2">
              <a:lnSpc>
                <a:spcPct val="110000"/>
              </a:lnSpc>
              <a:spcBef>
                <a:spcPts val="0"/>
              </a:spcBef>
            </a:pPr>
            <a:r>
              <a:rPr lang="en-US" dirty="0" smtClean="0"/>
              <a:t>Demographic Trends: growth of single parents, increase in immigration, etc.</a:t>
            </a:r>
          </a:p>
          <a:p>
            <a:pPr lvl="2"/>
            <a:r>
              <a:rPr lang="en-US" dirty="0" smtClean="0"/>
              <a:t>Changes in labor </a:t>
            </a:r>
          </a:p>
          <a:p>
            <a:pPr marL="914400" lvl="2" indent="0">
              <a:buNone/>
            </a:pPr>
            <a:r>
              <a:rPr lang="en-US" dirty="0"/>
              <a:t> </a:t>
            </a:r>
            <a:r>
              <a:rPr lang="en-US" dirty="0" smtClean="0"/>
              <a:t>  force: loss/gain of </a:t>
            </a:r>
          </a:p>
          <a:p>
            <a:pPr marL="914400" lvl="2" indent="0">
              <a:buNone/>
            </a:pPr>
            <a:r>
              <a:rPr lang="en-US" dirty="0"/>
              <a:t> </a:t>
            </a:r>
            <a:r>
              <a:rPr lang="en-US" dirty="0" smtClean="0"/>
              <a:t>  high income fields</a:t>
            </a:r>
          </a:p>
          <a:p>
            <a:pPr marL="457200" lvl="1" indent="0">
              <a:buNone/>
            </a:pPr>
            <a:endParaRPr lang="en-US" dirty="0" smtClean="0"/>
          </a:p>
        </p:txBody>
      </p:sp>
      <p:pic>
        <p:nvPicPr>
          <p:cNvPr id="3074" name="Picture 2" descr="http://i2.cdn.turner.com/money/dam/assets/121023105215-chart-gender-pay-gap-2-mon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637953"/>
            <a:ext cx="5257800" cy="319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42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Economic Challenges</a:t>
            </a:r>
            <a:endParaRPr lang="en-US" dirty="0"/>
          </a:p>
        </p:txBody>
      </p:sp>
      <p:sp>
        <p:nvSpPr>
          <p:cNvPr id="3" name="Content Placeholder 2"/>
          <p:cNvSpPr>
            <a:spLocks noGrp="1"/>
          </p:cNvSpPr>
          <p:nvPr>
            <p:ph idx="1"/>
          </p:nvPr>
        </p:nvSpPr>
        <p:spPr>
          <a:xfrm>
            <a:off x="0" y="914400"/>
            <a:ext cx="8686800" cy="5211763"/>
          </a:xfrm>
        </p:spPr>
        <p:txBody>
          <a:bodyPr/>
          <a:lstStyle/>
          <a:p>
            <a:r>
              <a:rPr lang="en-US" dirty="0" smtClean="0"/>
              <a:t>Income Distribution and Poverty</a:t>
            </a:r>
          </a:p>
          <a:p>
            <a:pPr lvl="1"/>
            <a:r>
              <a:rPr lang="en-US" b="1" dirty="0" smtClean="0"/>
              <a:t>Income inequality:</a:t>
            </a:r>
            <a:r>
              <a:rPr lang="en-US" dirty="0" smtClean="0"/>
              <a:t> unequal distribution of income</a:t>
            </a:r>
          </a:p>
          <a:p>
            <a:pPr lvl="2"/>
            <a:r>
              <a:rPr lang="en-US" dirty="0" smtClean="0"/>
              <a:t>High in US – median income high, poverty also high</a:t>
            </a:r>
          </a:p>
          <a:p>
            <a:pPr lvl="2"/>
            <a:r>
              <a:rPr lang="en-US" b="1" dirty="0" smtClean="0"/>
              <a:t>Lorenz curve</a:t>
            </a:r>
            <a:r>
              <a:rPr lang="en-US" dirty="0" smtClean="0"/>
              <a:t>: illustrates income distribution</a:t>
            </a:r>
            <a:endParaRPr lang="en-US" b="1" dirty="0" smtClean="0"/>
          </a:p>
        </p:txBody>
      </p:sp>
      <p:pic>
        <p:nvPicPr>
          <p:cNvPr id="2050" name="Picture 2" descr="https://ib-economics.wikispaces.com/file/view/lorenz_curve.jpg/192614106/252x240/lorenz_cu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958200"/>
            <a:ext cx="4114800" cy="391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763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Challenges</a:t>
            </a:r>
            <a:endParaRPr lang="en-US" dirty="0"/>
          </a:p>
        </p:txBody>
      </p:sp>
      <p:sp>
        <p:nvSpPr>
          <p:cNvPr id="3" name="Content Placeholder 2"/>
          <p:cNvSpPr>
            <a:spLocks noGrp="1"/>
          </p:cNvSpPr>
          <p:nvPr>
            <p:ph idx="1"/>
          </p:nvPr>
        </p:nvSpPr>
        <p:spPr>
          <a:xfrm>
            <a:off x="0" y="1219200"/>
            <a:ext cx="9144000" cy="5638800"/>
          </a:xfrm>
        </p:spPr>
        <p:txBody>
          <a:bodyPr/>
          <a:lstStyle/>
          <a:p>
            <a:r>
              <a:rPr lang="en-US" b="1" dirty="0" smtClean="0"/>
              <a:t>Inflation: </a:t>
            </a:r>
            <a:r>
              <a:rPr lang="en-US" dirty="0" smtClean="0"/>
              <a:t>continuing rise in prices, lowering in purchasing power of money</a:t>
            </a:r>
          </a:p>
          <a:p>
            <a:r>
              <a:rPr lang="en-US" dirty="0" smtClean="0"/>
              <a:t>Measuring inflation:</a:t>
            </a:r>
          </a:p>
          <a:p>
            <a:pPr lvl="1"/>
            <a:r>
              <a:rPr lang="en-US" b="1" dirty="0" smtClean="0"/>
              <a:t>Consumer Price Index</a:t>
            </a:r>
            <a:r>
              <a:rPr lang="en-US" dirty="0" smtClean="0"/>
              <a:t>: measures changes in prices over time</a:t>
            </a:r>
          </a:p>
          <a:p>
            <a:pPr lvl="2"/>
            <a:r>
              <a:rPr lang="en-US" dirty="0" smtClean="0"/>
              <a:t>Surveys show what consumers buy</a:t>
            </a:r>
          </a:p>
          <a:p>
            <a:pPr lvl="2"/>
            <a:r>
              <a:rPr lang="en-US" dirty="0" err="1" smtClean="0"/>
              <a:t>Govt</a:t>
            </a:r>
            <a:r>
              <a:rPr lang="en-US" dirty="0" smtClean="0"/>
              <a:t> creates “market basket” of 400 standard goods</a:t>
            </a:r>
          </a:p>
          <a:p>
            <a:pPr lvl="2"/>
            <a:r>
              <a:rPr lang="en-US" dirty="0" smtClean="0"/>
              <a:t>Calculate percentage of </a:t>
            </a:r>
          </a:p>
          <a:p>
            <a:pPr marL="914400" lvl="2" indent="0">
              <a:buNone/>
            </a:pPr>
            <a:r>
              <a:rPr lang="en-US" dirty="0" smtClean="0"/>
              <a:t>  household budget that goes </a:t>
            </a:r>
          </a:p>
          <a:p>
            <a:pPr marL="914400" lvl="2" indent="0">
              <a:buNone/>
            </a:pPr>
            <a:r>
              <a:rPr lang="en-US" dirty="0"/>
              <a:t> </a:t>
            </a:r>
            <a:r>
              <a:rPr lang="en-US" dirty="0" smtClean="0"/>
              <a:t>  to each item</a:t>
            </a:r>
          </a:p>
        </p:txBody>
      </p:sp>
      <p:pic>
        <p:nvPicPr>
          <p:cNvPr id="3074" name="Picture 2" descr="http://www.advisorperspectives.com/dshort/charts/inflation/CPI-categori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702" y="4300603"/>
            <a:ext cx="420829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91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Challenges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Degrees of inflation</a:t>
            </a:r>
          </a:p>
          <a:p>
            <a:pPr lvl="1"/>
            <a:r>
              <a:rPr lang="en-US" dirty="0" smtClean="0"/>
              <a:t>&gt;1% is good, 1-3% OK</a:t>
            </a:r>
          </a:p>
          <a:p>
            <a:pPr lvl="1"/>
            <a:r>
              <a:rPr lang="en-US" b="1" dirty="0" smtClean="0"/>
              <a:t>Hyperinflation: </a:t>
            </a:r>
            <a:r>
              <a:rPr lang="en-US" dirty="0" smtClean="0"/>
              <a:t>rapid, uncontrolled; &gt;50% per month</a:t>
            </a:r>
          </a:p>
          <a:p>
            <a:pPr lvl="1"/>
            <a:r>
              <a:rPr lang="en-US" b="1" dirty="0" smtClean="0"/>
              <a:t>Deflation</a:t>
            </a:r>
            <a:r>
              <a:rPr lang="en-US" dirty="0" smtClean="0"/>
              <a:t>: decrease in prices, means economy is shrinking</a:t>
            </a:r>
          </a:p>
        </p:txBody>
      </p:sp>
      <p:pic>
        <p:nvPicPr>
          <p:cNvPr id="1026" name="Picture 2" descr="http://therobinreport.com/wp-content/images/RR7_economicoaster_final_rev_colors-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35" t="7209" r="3175" b="7548"/>
          <a:stretch/>
        </p:blipFill>
        <p:spPr bwMode="auto">
          <a:xfrm>
            <a:off x="4876800" y="3613120"/>
            <a:ext cx="4294340" cy="324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7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Challenges</a:t>
            </a:r>
            <a:endParaRPr lang="en-US" dirty="0"/>
          </a:p>
        </p:txBody>
      </p:sp>
      <p:sp>
        <p:nvSpPr>
          <p:cNvPr id="3" name="Content Placeholder 2"/>
          <p:cNvSpPr>
            <a:spLocks noGrp="1"/>
          </p:cNvSpPr>
          <p:nvPr>
            <p:ph idx="1"/>
          </p:nvPr>
        </p:nvSpPr>
        <p:spPr>
          <a:xfrm>
            <a:off x="76200" y="1219200"/>
            <a:ext cx="8610600" cy="4906963"/>
          </a:xfrm>
        </p:spPr>
        <p:txBody>
          <a:bodyPr/>
          <a:lstStyle/>
          <a:p>
            <a:r>
              <a:rPr lang="en-US" dirty="0" smtClean="0"/>
              <a:t>Causes of Inflation:</a:t>
            </a:r>
          </a:p>
          <a:p>
            <a:pPr lvl="1"/>
            <a:r>
              <a:rPr lang="en-US" b="1" dirty="0" smtClean="0"/>
              <a:t>Demand-pull </a:t>
            </a:r>
            <a:r>
              <a:rPr lang="en-US" b="1" dirty="0"/>
              <a:t>inflation</a:t>
            </a:r>
            <a:r>
              <a:rPr lang="en-US" dirty="0"/>
              <a:t>: demand rises faster than production causing scarcity, rising prices</a:t>
            </a:r>
          </a:p>
          <a:p>
            <a:pPr lvl="1"/>
            <a:r>
              <a:rPr lang="en-US" b="1" dirty="0"/>
              <a:t>Cost-push inflation: </a:t>
            </a:r>
            <a:r>
              <a:rPr lang="en-US" dirty="0"/>
              <a:t>increase </a:t>
            </a:r>
            <a:r>
              <a:rPr lang="en-US" dirty="0" smtClean="0"/>
              <a:t>in production </a:t>
            </a:r>
            <a:r>
              <a:rPr lang="en-US" dirty="0"/>
              <a:t>costs causing </a:t>
            </a:r>
            <a:r>
              <a:rPr lang="en-US" dirty="0" smtClean="0"/>
              <a:t>higher prices</a:t>
            </a:r>
            <a:endParaRPr lang="en-US" b="1" dirty="0"/>
          </a:p>
          <a:p>
            <a:endParaRPr lang="en-US" dirty="0"/>
          </a:p>
        </p:txBody>
      </p:sp>
      <p:pic>
        <p:nvPicPr>
          <p:cNvPr id="4098" name="Picture 2" descr="http://i.investopedia.com/dimages/graphics/cost_push_inf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19471"/>
            <a:ext cx="5029200" cy="325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43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The CPI and </a:t>
            </a:r>
            <a:r>
              <a:rPr lang="en-US" dirty="0" smtClean="0"/>
              <a:t>Inflation – App 3</a:t>
            </a:r>
            <a:endParaRPr lang="en-US" dirty="0"/>
          </a:p>
        </p:txBody>
      </p:sp>
      <p:sp>
        <p:nvSpPr>
          <p:cNvPr id="3" name="Content Placeholder 2"/>
          <p:cNvSpPr>
            <a:spLocks noGrp="1"/>
          </p:cNvSpPr>
          <p:nvPr>
            <p:ph idx="1"/>
          </p:nvPr>
        </p:nvSpPr>
        <p:spPr>
          <a:xfrm>
            <a:off x="-76200" y="609600"/>
            <a:ext cx="9220200" cy="6248400"/>
          </a:xfrm>
        </p:spPr>
        <p:txBody>
          <a:bodyPr>
            <a:normAutofit fontScale="85000" lnSpcReduction="10000"/>
          </a:bodyPr>
          <a:lstStyle/>
          <a:p>
            <a:pPr marL="0" indent="0">
              <a:buNone/>
            </a:pPr>
            <a:r>
              <a:rPr lang="en-US" dirty="0" smtClean="0"/>
              <a:t>Grab a </a:t>
            </a:r>
            <a:r>
              <a:rPr lang="en-US" dirty="0" err="1" smtClean="0"/>
              <a:t>Chromebook</a:t>
            </a:r>
            <a:r>
              <a:rPr lang="en-US" dirty="0" smtClean="0"/>
              <a:t> and go to </a:t>
            </a:r>
            <a:r>
              <a:rPr lang="en-US" dirty="0" smtClean="0">
                <a:hlinkClick r:id="rId2"/>
              </a:rPr>
              <a:t>www.bls.gov/cpi</a:t>
            </a:r>
            <a:endParaRPr lang="en-US" dirty="0" smtClean="0"/>
          </a:p>
          <a:p>
            <a:pPr marL="0" indent="0">
              <a:buNone/>
            </a:pPr>
            <a:r>
              <a:rPr lang="en-US" dirty="0" smtClean="0"/>
              <a:t>Scroll down to the CPI Databases and click on the PDF link for the “Current CPI Detailed Report”. Scroll to page 68 and find the 1915 CPI. Then scroll down to page 71 to find the most recent CPI. To determine our inflation divisor: CPI2017/CPI1917</a:t>
            </a:r>
          </a:p>
          <a:p>
            <a:pPr marL="0" indent="0">
              <a:buNone/>
            </a:pPr>
            <a:r>
              <a:rPr lang="en-US" dirty="0" smtClean="0"/>
              <a:t>Now complete the following:</a:t>
            </a:r>
          </a:p>
          <a:p>
            <a:pPr marL="514350" indent="-514350">
              <a:buAutoNum type="arabicPeriod"/>
            </a:pPr>
            <a:r>
              <a:rPr lang="en-US" dirty="0" smtClean="0"/>
              <a:t>Find the price of 5 goods you buy now and determine what they would have cost in 1917 (price now/inflation divisor).</a:t>
            </a:r>
          </a:p>
          <a:p>
            <a:pPr marL="514350" indent="-514350">
              <a:buAutoNum type="arabicPeriod"/>
            </a:pPr>
            <a:r>
              <a:rPr lang="en-US" dirty="0" smtClean="0"/>
              <a:t>Now find the average salary for a career you are interested in and determine what an equivalent salary would have been in 1917.</a:t>
            </a:r>
          </a:p>
          <a:p>
            <a:pPr marL="514350" indent="-514350">
              <a:buAutoNum type="arabicPeriod"/>
            </a:pPr>
            <a:r>
              <a:rPr lang="en-US" dirty="0" smtClean="0"/>
              <a:t>Lastly, find the average cost of a house in a place you might want to live </a:t>
            </a:r>
            <a:r>
              <a:rPr lang="en-US" dirty="0" smtClean="0">
                <a:sym typeface="Wingdings" panose="05000000000000000000" pitchFamily="2" charset="2"/>
              </a:rPr>
              <a:t>and determine what that house would have cost in 1917.</a:t>
            </a:r>
            <a:endParaRPr lang="en-US" dirty="0" smtClean="0"/>
          </a:p>
        </p:txBody>
      </p:sp>
    </p:spTree>
    <p:extLst>
      <p:ext uri="{BB962C8B-B14F-4D97-AF65-F5344CB8AC3E}">
        <p14:creationId xmlns:p14="http://schemas.microsoft.com/office/powerpoint/2010/main" val="1471947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p:spPr>
        <p:txBody>
          <a:bodyPr/>
          <a:lstStyle/>
          <a:p>
            <a:r>
              <a:rPr lang="en-US" dirty="0" smtClean="0"/>
              <a:t>Financial Markets</a:t>
            </a:r>
            <a:endParaRPr lang="en-US" dirty="0"/>
          </a:p>
        </p:txBody>
      </p:sp>
      <p:sp>
        <p:nvSpPr>
          <p:cNvPr id="3" name="Content Placeholder 2"/>
          <p:cNvSpPr>
            <a:spLocks noGrp="1"/>
          </p:cNvSpPr>
          <p:nvPr>
            <p:ph idx="1"/>
          </p:nvPr>
        </p:nvSpPr>
        <p:spPr>
          <a:xfrm>
            <a:off x="0" y="990600"/>
            <a:ext cx="9144000" cy="4906963"/>
          </a:xfrm>
        </p:spPr>
        <p:txBody>
          <a:bodyPr/>
          <a:lstStyle/>
          <a:p>
            <a:r>
              <a:rPr lang="en-US" dirty="0" smtClean="0"/>
              <a:t>Stock Market:</a:t>
            </a:r>
          </a:p>
          <a:p>
            <a:pPr lvl="1"/>
            <a:r>
              <a:rPr lang="en-US" b="1" dirty="0" smtClean="0"/>
              <a:t>Stock exchange</a:t>
            </a:r>
            <a:r>
              <a:rPr lang="en-US" dirty="0" smtClean="0"/>
              <a:t>: market where securities (stocks and bonds) are bought and sold</a:t>
            </a:r>
          </a:p>
          <a:p>
            <a:pPr lvl="1"/>
            <a:r>
              <a:rPr lang="en-US" dirty="0" smtClean="0"/>
              <a:t>Investors earn </a:t>
            </a:r>
            <a:r>
              <a:rPr lang="en-US" b="1" dirty="0" smtClean="0"/>
              <a:t>dividends</a:t>
            </a:r>
            <a:r>
              <a:rPr lang="en-US" dirty="0" smtClean="0"/>
              <a:t> (share of corporate profits) and </a:t>
            </a:r>
            <a:r>
              <a:rPr lang="en-US" b="1" dirty="0" smtClean="0"/>
              <a:t>capital gains</a:t>
            </a:r>
            <a:r>
              <a:rPr lang="en-US" dirty="0" smtClean="0"/>
              <a:t> (earnings from selling stock at higher price than you bought it for)</a:t>
            </a:r>
          </a:p>
          <a:p>
            <a:pPr lvl="1"/>
            <a:r>
              <a:rPr lang="en-US" b="1" dirty="0" smtClean="0"/>
              <a:t>Stockbroker</a:t>
            </a:r>
            <a:r>
              <a:rPr lang="en-US" dirty="0" smtClean="0"/>
              <a:t>: agent who receive commission for buying and selling securities for others</a:t>
            </a:r>
            <a:endParaRPr lang="en-US" b="1" dirty="0" smtClean="0"/>
          </a:p>
        </p:txBody>
      </p:sp>
      <p:pic>
        <p:nvPicPr>
          <p:cNvPr id="5122" name="Picture 2" descr="http://media.zenfs.com/en-US/video/video.pd2upload.com/video.yahoofinance.com@d3e97974-3043-3be0-abf0-13aaa6d37489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476368"/>
            <a:ext cx="3581400" cy="238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39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66" y="-13855"/>
            <a:ext cx="8229600" cy="1143000"/>
          </a:xfrm>
        </p:spPr>
        <p:txBody>
          <a:bodyPr/>
          <a:lstStyle/>
          <a:p>
            <a:r>
              <a:rPr lang="en-US" dirty="0" smtClean="0"/>
              <a:t>Financial Markets</a:t>
            </a:r>
            <a:endParaRPr lang="en-US" dirty="0"/>
          </a:p>
        </p:txBody>
      </p:sp>
      <p:sp>
        <p:nvSpPr>
          <p:cNvPr id="3" name="Content Placeholder 2"/>
          <p:cNvSpPr>
            <a:spLocks noGrp="1"/>
          </p:cNvSpPr>
          <p:nvPr>
            <p:ph idx="1"/>
          </p:nvPr>
        </p:nvSpPr>
        <p:spPr>
          <a:xfrm>
            <a:off x="155575" y="1242218"/>
            <a:ext cx="8229600" cy="4525963"/>
          </a:xfrm>
        </p:spPr>
        <p:txBody>
          <a:bodyPr/>
          <a:lstStyle/>
          <a:p>
            <a:r>
              <a:rPr lang="en-US" dirty="0" smtClean="0"/>
              <a:t>Stock Market, cont.</a:t>
            </a:r>
          </a:p>
          <a:p>
            <a:pPr lvl="1"/>
            <a:r>
              <a:rPr lang="en-US" dirty="0" smtClean="0"/>
              <a:t>Biggest exchange: </a:t>
            </a:r>
            <a:r>
              <a:rPr lang="en-US" b="1" dirty="0" smtClean="0"/>
              <a:t>NY Stock Exchange (NYSE)</a:t>
            </a:r>
            <a:endParaRPr lang="en-US" dirty="0"/>
          </a:p>
          <a:p>
            <a:pPr lvl="1"/>
            <a:r>
              <a:rPr lang="en-US" dirty="0" smtClean="0"/>
              <a:t>Online only exchange: </a:t>
            </a:r>
            <a:r>
              <a:rPr lang="en-US" b="1" dirty="0" smtClean="0"/>
              <a:t>NASDAQ</a:t>
            </a:r>
            <a:r>
              <a:rPr lang="en-US" dirty="0" smtClean="0"/>
              <a:t> – mostly tech stocks</a:t>
            </a:r>
          </a:p>
        </p:txBody>
      </p:sp>
      <p:sp>
        <p:nvSpPr>
          <p:cNvPr id="4" name="AutoShape 2" descr="data:image/jpeg;base64,/9j/4AAQSkZJRgABAQAAAQABAAD/2wCEAAkGBxQTEhQUExQWFhUXGBwYGBYXGB0aHRccHRccHBwYGR0aICogHBwlHBgbIjEhJSkrLi4uHSAzODMsNygtLisBCgoKDg0OGxAQGzElICQsLCwsNCw0MSwsLywsLCwsLCwsLCw0LzQsLCwsLCwsLCw0LCwsLCwsLCwsLCwsLCwsLP/AABEIAI8BYQMBIgACEQEDEQH/xAAbAAACAgMBAAAAAAAAAAAAAAAEBQMGAAECB//EAEsQAAIBAgQEAwQFCAYJAwUAAAECEQMhAAQSMQUiQVEGE2EycYGRFCNCocEHUmJzsbLR8DNygpLh8RUWNENEVJPS4lPCwyQlhJSi/8QAGgEAAwEBAQEAAAAAAAAAAAAAAQIDAAQFBv/EADERAAICAQIEBAYCAgIDAAAAAAECABEDEiETMUFRBGFxkSKBobHR8DLBBRRC4SNS8f/aAAwDAQACEQMRAD8A8a4x/tFb9Y/75wIBgvjH+0Vv1j/vHAgxppsoR0xrE9ClNiSB6CfmMFf6LYiUZKkAkhWAYAC8o0N8gcGouoRdjMSPTjeR7wRiWlkajLqVSwG8XIjuBcD1jAqG4NjMbxkY001jrGoxk4EM3jeNDG8aCZjMbxmNDMxeMjRHloCJ5FF/cMUc4udfMr5DlHEhDBBFjp9MXw9Zz5+givP8C0VUKiaTOoI/NlhY+nY4m8QcJp0aYdAVbUB7R7HufTDPgHGBWXS0CoN/0h+cPxGOPFqFqdNVElqgAH9lsMVXSSIgdtQBiPgPDqlbXDsqgQSCbk/Z9RGOOKcHqURqnUsxMRGLnw3JilSCJEgbnqx6n447pZIvQNKsQxKlSw69m9+x9+MMIrzh451X0lJ4PwWrmNRp6QFiSxgT2sDOGI8CZk7Gkf7R/wC3DDwXmhQNajUVgQ+6ozAGIg6QY2kE74tFCpRn+mqie7P/AO4YCY1I3hfKwahPP63hmvSq0qJCa6pOiGtaJkxbDWp+T/OObrS/vkfhi1cS4VpzWSreY7RWCaXIMalJkGAfs9Zw38b57M0aNNsoGLmpDaafmHTpY7QYuBfB4SiyYeKxoDrPPMx+TjOopfRTbSJ0q5JMdgQAfdhFwjhdbM1Vo0F1O0kdBAEkknYR+GPevA2arVcpTfNBhWLPq1JoMByF5YEcsdMJ/wAknh8U/pGZYXeo9Kl6U0cgke9hH9gYU4xYqMuQ0b6SqcZ/J9nKWXaoay1PLWTTWnB0jeD1gX2vGEPg3w39OrsjOyoi6mK7m4AAmw9/pj33IPX11/PFPy9f1OkknRAEOCAJkTufajpilcF4EMlxOuEEUa9IvT7KVcaqfw1SPT3HB4S6hQ2g4p0mzvE+d8KcMy0eaUBiQKtYyR30lhPywPxPw5lnoMaVOmNSakdVAO0qQReNsM/G/hP6ZWSoKop6U0nk1E8xPcd8bdVy+XVGaVpUwuo2kKI2/DFgOYI2kCxoEHeeMFiY92OcbG2NHHDO6axrGzjWNNNY1jeNY00wnGsbGMjGmmsdA2+X4/xx0KR7H39PngvLcO1DUXVRvbmPyFvvwCQIIBjMHN5WyKxP5zt+xV/7jiGpI22PYQMG96g1dIPGMxK1Fuoj34jIwxBHOG5rGYzGYEML4x/T1v1j/vnEeXpq27aT6i2JOMf7RW/WP++ccU9H2lPvU/gf44IgMd8Jy1bQy0wtRC0EAibaoI1bA3Mg9sWKhxbI19C1lCwx1eYADEjl1AdAGuPlihxD/Vs3oTyn1Fj+OJGyjqJZGA6MBI7bi2JsgY1c53wh+su3FOCZYx9HqnmAsG1JqLEaRqk7Qd+vvil5nL+WxUyHUxfp8sdZXNoBBpj2XGpSwaWHKxhoOk7CIN5wfxBcqU1Umq67cjgfEki33kzPS+HxgjYm4UVk5m4Fw/MuvKgRhMlXRHXb9IW26EYZcP4Sc3UWKIRAdNX6PzP31rSZyx6ezax64F4PwWpmP6KGbUF0SAZKswI1ECOQjfeMXHghygpURm8voUICarpUZX1mVYsP6Mldr79INjkYKNhcGXIU3AuVHPeH1RmAropH2KyvReJtZ1g/PC7J8Pq1Z8pGqFRJCiSB7ses1+D5OsrmlmKkSAgWr5g0FiQNNTVYdhA+eKF4j4QKD3MhhKMqqFMeg+G3U4TE65DXXzk8HjFy7Dn5ytOsGGBBFiOx7YyB3wbSrMCYaO83B94Njhhw3K02cPWNMqQdSHVT9AQyqE9dxvfFCk69XeI9BxkemHPGcrQJByyOqidep1YTNipUkxvvgRcnqKrTZ2diF0FepMAAyZkmMDSYbgE43hrX4JmknXQqgDctRcAb7mIGx+RwIaB6oPnGBRhuQU3KkEEgjYixGCxxetIPmElbiYMWjqOxxAaY/NYe6+OQq92+IxgSICoPOG5jjddwAahEX5eU/GMT8O8RVqRMnzAejk29xwq0D88fERjBT/SX54Otru4NC1VSyZXxaUqPUFFZcKG5yLrMH2exj4DDGj+UAjeh8qn/AI4phonoV+eNiifT54YZXHWKcKHpLZnvHDVHonytKUqgqEapLEAiJiwue+HlP8qIH/Dn/qD/ALceb+QfT5jG/Ib0+eNxn7zcFe09IzX5WH0kU8uFaLMz6oPfSFE/PESflSqJQFGjl1TSmhHNTUVtGogpzHrfc488FEzePnjWj1X54Byv3jDEg6S00vH+fDqxzDNBnSwXS3oQoFsb4r+UDOVwAWpppbUpprDKdrEk9CQe4JGKt5XqvwvjZy/v/unA1N3hKL2jev4vzjb5l/hpH7oGHHDfFqDLotVnaoNWqxYnmMST6R1xUhlv6x+Q/bjsZUdv7zfwwVdgYrYlIgWNThxlOC1apIpU9ZG+lS0WJuellPyOOKuRNOqadcvTK+0AoJBiQIkdx1wukx4q0HtjCnqMOvoFKoQKOskSWas9KmItcamgXP5xxI3AmtpKP+pLVov18safvi2G0bbmKWAiAJ7yfdg3L8OlQzOqrG4BYj4WH34Lr0alEMhd0BvBlS3QyBcbR8MGcC4ElZNdWpoQEwAyzbe1yPlgFdrupg18omZaX2Q7f1iFv/VWT9+NjMACESG7gX+EycPM7QyKaRTqVKhHt+WsgnuGqaY67A/HEeW43SpKRTpkGT7TFibC8qFAn39MLpQdb/fOhHIOkGJXpOQC+o6vZLSSR6T7xhhwrgTVtWosiDaRud4EkAHa+NVuPVak+wg6aFVfhO5wPljUZytNrtuSe0ndtsOOdKvv+BX3kjG9bhmVogq1YtUIBUUwzMNrGITdT9owCO2FOYqovs0+v22k7xsv8Tgv/QyBpq5hGJuQkvJkWJ9b/LEQypYhbDUeggfzbFqyH/kAPLb7bxCai3MZksbYGKnDvM5JqawCI3sPhufTCo+uEdNMZHB5SDGY7jGYnUpcK4uPr6361/3jiOn26fz2xJxZozFb9a/75xOnEaZgPSG6lmUw0CJA2uYNyeu2CDUDXLHw/grAQHy7oEFQ60FRRqKiJAFRTLrb+BxJW4BmEYilRKMrc5y1ViDI5eSp6TaTaRhGOMCnzZZ6tN5URPKV0c1jJHPsNRthpw7x3mabSVR2LAktKkkGQWM9z1t32xA8S7nKy5gdtx++kT8Vyzkg1NQaI5qejqTOpbNc773wNm64IjyUR/zk1KI/qyR8RGLZns1VdAr0CS0ojJUV+YGp/wCmSWEoxFoOjrio16TA84YTcagRI7ibxi2P4huKMqjMR8QhmXpZcx9dVpGPt0g6z15kbUP7mNnN5mor0levVpLGoAu6wrcpg+yJEiwxvI5fWy02CqGMF2BEe8gEgfDHo2T8NtpYo+VqaCF1GiUZhsCtXLmmYMbm9uuDndMWzH3ksniEx/zP7znl2UzCI8lFfcFHnraQVIII6Hoe+HVXimUqLU1UKi1DJQLUDKDoAUNqjk1Ak6QDzW6RY+PeFM2UiqGqIDqUpX1meg+tXVYNEavniqPVrpR8ssppjUugqjaZJJglSVMkmQZBw2L491lBkR+UCylGmykvU0NJgFWMjTIuLCWtf3++xrxvyBzNSrB1FOaTiQAkDUoAEwbE3n4jCXK1UCqamURwABqDVUY+pIcrJ/q4f0vBqmijvUrUmiXPkNXp9ydVEQgAi5LT6Rguu3xCMyq2xkOY4hRroCMuwCghnCAm0HdQBYEb9/mgr0isagQZi4g4J4lw7yHAWurq9iyeYsCQDrUqGAvtc2Ntpg4kWBUNVFW0hhqIiT1dQZ+GDjoCZUC7CH5TjWYpRozNdbbCq8eliYwyyr5nMVqeYrUqmbSkND6UB2VmAbSLkFtV9wMIlz7LKAQJvDOJi19LAfdiyZHgrimlYnMUFcmHRiAPYILELZTqESeh7YbMyKIrvoFmD8XakWZqmVrUm0LIekUGoAgtywLnrH2el8J6gy+k6TzQY9reLb+v7cW7P0K6UmK8TqVKZJQhtbA7SJc3sdwI7HCduG11VSK9KIOkctgBcEXiAdj8McutDyMC50PX7/iJMi9MNNVWZY2UgGZHf0kfHHWeNEkeUjAXnXpJi0RHx+7HWeoMGJqESSRYndbH7OA2jpt/PoMUoVtLg3vGNOjlOvn/AASmf/d7scjJ0HqhVYKhHt1VAgwTcCetvjgZCOpjB2RqgCDQpVbzLMQfdysLe/DsoA5w6gOc7XgFI1NIzGVA/PZoHxsYxNn+CUqNMMMxlqrFgvl0uYgEE6iY2tHxGJ6dDWwUZJAWFtNQjpuNTEdMNl4VVF/9H04iRzrYfnAmZGJWt/yHvEOfGDRYe4iXh9HKaT5/mhtVhTVIKwN9XWZxxRSgKrFlqeVpBGnRr26kiImfuwU+WAqzUhJuFBBt0+HriDidVbRFlgwIkyP446xiUrqBhD6uULOcyCxGVrve+vMBev6Cdvd8MMOGcS4aiU/OoFnGvWDT8zUDUYoAWIEhIB76htpxWgKWkS3N1gmPlo3+OCshwvz9WiogVANTPoUCTAu7iZjYYmwVRuYwRn5Qrg3HMlTp00rZQ1WUks0LzDXUIBvfldV9Im+lcHUPGtGnHlcOoCABJ0z11bU7zIBkmwjrIUUuCDzHpvVFMpIbUh3mNI0ByxnsDgvMeH0SxdmIbSYPKBeTJUbASV3g+8CWtO/0lP8AWfrQ+cQU8zUSRSeouqJ0My6omJ0m+5+ZwFVYknVJPUnf4zhjmM21JoCMh3AbWpjoSC0YVvULNeBNrAD7gMXJQrYkipBoy0+HcvVQlnyzVdSckjTpClSWXVpVuUjrEHrhzxD8o5ps6JltLLNNtbixWVJ5BBNztbFPzEskfSalZzZaYSowJMDTLkHboFPQYnp+HmVNVWlmlH9RaQ7C9Ug79YiMc2TGrNZG8g2FGa2kvEM/Trz59cQvsilSYydZBAZ43QAgtF2uLXTUKaszqK3lU5MEhpYbDlXrEbnHfl6KkoqOOiVGWrp2u2mFmdvx3xB5kVNTKN7qqgAWiwFsPWleW0qqgbCTVcvRA5GdjO5UARHbcGfWMdZfK7OAp/rifTb+dsbaorh2CgRH3/diVs0hQATqEAyRER06z88MmTfkP31myaqoGbymZ1FkqAQebSoCiQOwxHxVKYK6Y3vHbAh0sSQYiMRP2m84RmY8zDplmrjKk0lpDmPUFoHbffr1HriOkyU6zBiQoBWRcz33HvsfnhPlylNueSVIgDHedzOtzUKkgm4+HcDGU9ZJl6Qvi9RNR0klDeWIBPzAxX3UGT64MfO2gJTX1iT83JwDUrTMkGf56Yo+QNUONSJxpxmNasZiW0rvCeL/ANPW/WP++cB4L4x/T1v1j/vnAmBGmY61nvjAuM041wQjK8Rq040VHWJjSxETvYHr1746zfEXqkGoxYqukG1lBJj5k4G0Y1oxgamqWFPEKMytUoUjBUwo0E6VYQz3Zp1CZP2F9ZmqeJnVlOVepRAWGVqxqgtqbmGsRGkqIgbHFXjGoxjR5iI2NW5i56FkPFdeqIr5tVZTy+ZSkRaTqDKB6g7gRewwn4yOUuatFy99NN5ILXa2kQBtvv8AHFWBx357dzhsZVCSoqKuFVPwiXLhfDqqmhUak70iVIVSfrFJAsEOrcgTFiR3va6GZ4XyipSWhVnUxem1NgpJNjALSpF7bfE+V0eK1V9mowvNmK3Gx5SLjG6vEnczUlzAEsxJAGwvjZayGya9JLL4YZOZI9J6Dx6nkmpv9Hq6iOYIarOCQBsrEkE3AH396tnKFPVRtGoS8dOY/hiDKeJ3RVQqjqpkB0Bjl09ImxNzf1wLX4ir1NRUIthpRdKgAAGACYnf3k4rhYKKJv1j48RQUTcbng7ahCKS1Lzl05in7A16jzG5Xy3kAkiMMuFtWQZeMvVdSxaioh5LAOYUCbqgMHcCdsVpeKnSVFRgCnlRb+jD69AtIGu5vfrhvlvG2ZTywtWmBTjSpp04gFSFIiI5F2jbvfC5Pj/lUd8YYUYx4n4qSuCXUhvUu25BManMbbCBgM8bpFVXmGktBAg80Tef0cV4kETqHu/yxLks4aerSEOoAHUoawYNaRb2en7YIicS3ykz4VOkOzudSoscsk+2bQJmBIn09r774ANO0gyP5/jhu/iEmoXKNJUrBqzILM3MSlwC5t2CjpcTi3ERWYMF02iNU/aJtYQIIAHpiw01vKICNqg60j6DrcgftxauE8Tp+UlJlpAqxOu0mQo+fLc9Z6YX8K4vRSkq1KIdgZ16KTFRJsusc0ggQ217nlCmcO45lUCg5YEhmYk06bWJcxJPMAGVQLRoBnoFyLq2qF11Co/fN0GqUmLA6VAaSBqOpibzIENv92HeZ4vlyi84kTMsrWJBAWwiIja2PKs1mizHSIBJIBIECZAwy4PxVKc+bRWr7MSTaHVjtYyoK37+8GIwdd/35SP+qLvUfpCvEtWk5VqenV9o6gBGlQAJboQ3QWgXjFfKbkjpIMzPMBixVeN5fW5GW1a6YTUfKSCEI1hNDICWIJgD2BvqYFZxjPLWqlkXSNAWLXKxLHSIk7/zA6lFLVSyitouq0ACQWVSNwWg+7D3gfiClRBDU6dRgAqFEVWSDJaTTOpiBEm4EwRhhR8VClTpA0dTKqgt5oXUAUOmPLPI2ghhudRvgXI+ODRpU6S05FMKATVhoVlYAFUEA6AG31DtOEyLZ5SqZSvS4NX4/SLl/LkkkkuXZpJmQwZSG9ZEycDZ3xEWdqmmGbTJFoCgQBMn7Km5JMXO+EteqpcksokkwNrnpfbHK5oIwKvBFwRYj3EYlwl7Sx8VkO99K/bjmplK9astNqYDlAyqWRBpLGICjfUTaJF5iDAec4c1JEdtI1mVAYkxAJmRB9oXUkTImRgahxp0jTUIhPLEKLJqLabrtLE/LsIhzXFmcAMzsBsGYmOlhsLW2xQGpzGyY14eUFSmKoOjUNWmNZE/Zki+LavEuG0dGqiBUFzqolifaBubHodgJUjFHo+J6yU/LQwszspM6gwuQdiAcL81xN6janOo3ub7kt+1ifjgZac3ci+AOdzL1xPODNKTSyxFMkBWsgBZ9CsADLAOGkAEDrtep8TyJpMqsykldXKdQFyIPY22woNY+nyxyah7nCigtCUx4wnKMFrWiwxyM0V2Kj3BT98ThecZGBHIB5wt83e7E++/7cQmveY+eItON6caYASR8yx7D3DHJrttqMe/HOnGacaac4zHWMwZpzjMdYzGmhPGP9orfrH/AHzgXFo8RcGPm1KqUitLU2otWp1eYuRI0AFQT0IJHfEFbJZLyeX6T54UTIp+WWtIs2oLBPc2He1RhciwIusQPg2YoqR5hceoUMP2zi+cJr8KqQKlalParSZfviPvxTKPhLNui1Ey9V1cBlKgMCDpj2TIJ1rY3v6HA+Y8PZqmYfLV1O3NSfuB27kD4jEDjBlUzOn8T9AfuJ6h/qfwqv8A0VXLk9qWYAP90n8MBZz8ldOJp1ao9Tocf/yAceXPRjeAR0Mz+zG6NVk9hiv9Vo/YcLwq5ExjnJ5qvsR9iPtLLnfAtdGYKyPpJG+kmPQ4U5rgOYpiXpMB3sf3ScCjPVf/AFKl/wBI/wAcabN1Du7n3sT+3DURJXZ3Ejal3GOGQYl84nriNjjQmuk0tCdgcb+jH1+WDcnXj7ZHwn8MN6Wbt/S0j/WQfxGGBTqT7R1wZX3Sj8wPvKyaONeUcWbVRMebHW9IR29TjhsvkSDFWup6DSD+GFJHTeTfUhpgfv8AaVvyjjPLPbDh8rSvoqMfQp/jgQUzMAE+7ADXAraoFoPbGtJ7YbJkW6gj3g46qZIjqPjiwxORYEaJ4PrjJPri00PC1ZgCGo371ADgHO8Nak2lihP6LBv2Ym1rzmX4uUSaj3ON6z3PzOGGnFs8N+Cxm9MZgoW6eQzx8nHzwRZ5RWIXcyh6z3PzOM8xu5+Zx7av5DXP/HL/APrMP/kwDxv8jtWhTLrmVqED2fKNOf7RqEDG3hsTyDWe5+Zxl/XFg4nwWpQMVNE9g6n9hxzlsuCLkDCF6jhCYg0Hsfljflnsflj0HhHgrz1DefTQHuCf4D78K894fFPM1KHmq2ggeZEKZUNIue8b9MHeri+UqflHtjPJbti2VOA0gDOco26AEn7jhZWytMC1XV7lI/acAtUUsAa/oxOKB9Mb+jnB9KlNhHxIH3kxhhQ4ap9qpQX31VP7pJw6i+tRqiDyPXGxQw8qZaiLGvR+C1m/+OPvwXls9lKa3p06jdyrN+8FwWUDkbmNjpKwaQxyVGHXEON6xpSlRpr+ggBwnepOEm6TYXFj4L4Yp1iuquQD0SnqPzn8MVvVg/L8ZzCf0dRl/qAKfmBOHWRyhyPgNT17hH5IsmwDMc2/pKIP3Z+/D7Lfk84RQLGrRpiIINfMGACOoLad1J2648BzXF8y4ipmK7Ds1Vz9xOF2n3YDC4ERh/JrnuHirMcEpIwptlZj2cuFJP8AaT+OPJ81xHLxFLLgerkk/eThUEHf5DEoorG7T8AMZcRjKoXeQPUnoB7hjicXSt+TnMIyrUqZamx6NWuBqVS5hfZGsEntJxXKtFKVZkYLVVGIJR7VAJAZWE2NjbDaJTVF2Mw7+n5b/kl/61X+OMwNLdoLnpnG85w5xUISnTeXUVPJCzUB9mWAlrE3MXPpHnvF8xUZTqghZVWEGOyyDG18MqPiHPvmai0neoadR3AOgsIdxOpxq/3ziJtrMYB8XcWzNXy0zSaGVeUaVXUuwaFsdjcW32x1YGGNSL+s48fhxj2Bv1jTI8P4ewV6bZunJ9pNYiCRYimZImN+lzucF5rNmkB9G4vX1TOmtWcLFyQVKG8aRDC5mwtNCTMEKFFhcn1Jj+AxiVm7n5nCUm3edNmPeA8bFDO/SsxQTNSzM6vE62Oo1F+yHDXupFzYWIlfjOSdtb5TRzE+TSUaB9ZqHMza50nTHsxsoxX5kGTt0/HGADe+FbGDuJg0sGXHDGJ1eYgju9rg2hDsJHv74AGT11zTyhesDHlgAlmMAkaY76rRMDAFFZMDfBtPNMh6HpO/pY3HXcYVMdG7gLS3Dw1lCFNSjxSkRaoWy4YTp+zCndipuRYn0xVP9H0jVdKtQZdQeQvSqMWUsYJCAkHSAdrzh/wvxZUmGq11hWMU6xTUQrnoLHm37hbGIwLkvE7nM1a1UU6jOFk1UapHl0yq/wC8VhY7yTMeuK8InrBqkNPwvRbTo4hkjIuGepTg2tzJ9+EtPKFgSqGBuSwG2+/acWrPeLqdWm6fRaQLLGumGTSYiQNbD4GfuEI8hw6tUDNRD6epDBQfS5EkT8PTE8y6Vux86jplxIbzGl9a+8WNQa3K382xvyiN5HvGJs/kHovoeVMAxKmxn80kdDjeTZdSl+YAiQSRIkSJFxIkSL4ioJ7R+JjZbT8xgOAZlEFVqLimV16yttMTqMTAg9cDnJs01FekogmDWRGsIMKzBibdBfpviy0eI5Q0yBRqgRzgZ1wNAEBIIOoAEwsfagbwU3DfJNZQ31dI1CRUYglE1GCQ1m7EEXg+7FBi3s9onF2hycF4nTEhM1p7ozkfNCRiHMZ7MmiHNapoNg3nG592qRtvi7rwzJNTDfTaXsg8q5QXi68tMT2g9zv1pWay1OnmVKOQiurmulyokGQoESpvA7YkiK5gxeM1bLcXrmnYEVKrONjNTV+04ErUIO6/MY9OzXFmpoY4lmg26iplYBMCCfqiYxT6HHmpLXQ06FXzqgdqjLFQRMhGjknUYIHLJjfHQ/h9IujKDJcR0KY3sfiMM8rxPM048utVQCwCVmWPSzWxPS8RCQfo1KwI+zsZm+juxPxxNwfOL9I87UaESV8pEqaSQFjTUKqRBP8ADqIpiJNRiwklXxHnoBGbzI//ACH/AO7A78YzdUFaletUB3FSuzD5Fow+8RZlai03bNVmanUUoXy9KmoJdNTTTYloHNEEHScPFzbIoJ4mo2Yf/S6bkDqaFvv+HWg8MeW8HFHOeW5ujBvpHuI/DA47SPniyJxxqaVqfl0KnnVBUZ2WKimGBCMPZ9owRtLRviGn4jKkH6PQmIB0rtEAeztHzwjY9JqptdxEMsWsAGJ6C527AYmyuVqK6AjTJIXXyCwvdoFjv2w44LmqYrvWd3om5Q5fSCpJAIGtYjSWwZ4kzlGoit52aqOrfV+a9MrJZddkQbqCZ7gTuJfgWLIi8Qg7RZS8N16rFaYpu0FoSrTawIm4aBv1wPnvD9aiyrW00yxgEurAbSW0MSAAQduoxafB7UJbzn8rb7KNKhWlpcNpg9h19LMeM0si6EUqxqOQSQvMAZkEqoA3wCiq2nec7+Lp9NGUjh/hmvX1+QprBG0lqfszE7vp+/tifPeDszRpvUrU9KoAW+tpE3IAsrExJHQ4J8P5egHdM3llZ2hk1FkCWJMhTsYBG3viMb4xnMkRpo5VKcSAyuxPvOqnJt+laevXpHh63r995TiSrVcqwUNp5TtLD3/sv7sT0sgSAeQSOrftjHNSmTyAvHRdUjvt/hiWhw5oHIx+B/AdscxwZv0ToOXCOh9+vtMoZQGoEKg8wBKKWOnclR1t0w+z3hqloY5annqjbIWy0I2xJ9kGI1DvIFowryebNBg6Aq32WVmUiZEhhcbkWOGSeKqjmKr1WEReqxBN4mffv6DtjpTFsATvOUvZJAgnCMgkFKmTzFWsrEMq1RSUEN7JAQsDFonraIw0zfDAtKqw4SaYFNvrGzFWoU5fbsNMrINxHuxX8p4ir03cirUUPqZglRkliBzchF+UDAua45WqTqq1CDMg1HaZ6czGcKVA5mHeCUyqzqUn1j+OIqNQq1lHWJA6j1thnwnJhyWcEqpiANz69bdhuSBgvM5NADCECRzBZ0/MfLae3U8GR0DldzD/ALxDjGOY6/8AcAXOVRtCgyeg332xLwynTV0NYB0nmTUyAi9tS3G8yB0x1mOGEKGUMVJsWQqD6hjY7H4DADmCQRcWv0/jjqwnCN1nZ4oeIG2U2By3sfIixLrl+LZBE+ryGV16jaq71RGmQZZxPMdMadgDc7g+I+M0zRFJaOVXVpYGjS0lYGkyx3BhupmJMHdGvCarKHGiDp2O2oSJgWtfC+urgLqBFrSDa5sZ62Jj1xfiJ0E5KM35i4zA04zE+MY2mWfjnCguYqa+UMzMIBjeTdpk3BI9em2E9LLAuF3Fvv8A8MP+LZig1Wp5leq0VmAGn2Uhp0nYnUqqBAERJ6ivZfNhaksDE7DttGKYytDVJANCqBFKrqNNHAnkqAlT74IP34n4hmqVUjTl0y570SxHTdXJ2g3BBv1xYs5w7LuoqfSKKHQX8sjmBKhhTaaglpJUmN1NoIxqtk8uKBql8gzrSDGmPMDFtM6fq8wATqGmQN4tcYbJw1O0wJMrDZEqNQIZerLtfv1U+hAx1SrU1pVKbUQ7lgVqliNKgjl0+oDA3Htfo4f+G6dPMB20UaRSPZqVtTSQOUNUIPePTDbO+BtT6aTqsCSWBgGRIhbSJvG1+uJP4jBem6kmzqraSd/38SiZlU1fVoRI9knVpMXAJv8AP/KA0o3+GG/G+Dvl1DFlZSY5ZHSevx+WNUuAV2AfSunVTWQ6teqAV9kkAAMCZiJ63wytjYbGOrahYidFPrhn4d4elappqsESCSzMEEiLamtN5j0wTxHg7ZamWqWLEqu3NpK6iLz9oRMSMC8Ly4qI69RLx1IAZmI9yqT37A4qMQIq42q40zvhbQs0zrbURPm0yqqSdBIHPqgrNonUMWLJoUCUw2kDlnljeJMkXvMzvOKrT8P5qm7MlFi1JwCQVhWCh4N78pBt3j0w94ZnmzA+po1WEgMRpgcpbTLMOgP3nHk+OxsaA3E83/IJkcrQtf39ED4hkFrtXdqgApABCyqpqDUQLa9QMQYg9fSa/lsiXrLSBjU2kECSPWN7ddtsP83wzMy9Rcu+kzDErFhBkT3GEGWpuSSA9iSzKGsAJYkiwAFz6Yp4VLHSp64yYT4fGqEFgBddNuXnvGPGfDNXLKzklkEBjoKxPvP50L8cZkM/VpUPqs3TRR9Z5el9WoQftUtGrlH2otjrP5SulMs5qqm0PrAMtYc1j0t/DBPh5R5lIvKppkVEHPq0kiCGBixmOgOPQ4IVCWkOJQuaznCcwKA4i1bLtqCsfrAavPCiaZWJGoT8TjjiGfqtl9VWqjljZFRAwux1VNKggXbqfaHwv2ZzXD29rNsziwBqktqm4hlmPQxcYoPiVQNWi6Tyv1Mwb+u+J4AHvmCB2ip4gPsAR6xaErVlZ1pVHVLMyozKkKNyBAsJviCm9jb44dZPhrqY1BJMySQDYmOUG8A/I4w8MZ3KhqbP2Rub+0rATMjsb9cUIKm2MprEX1cjVUamSBpU7gwGEqSASQCMDOp6D+e+GT8IrIWDUqhixIRyB6TEDt3wKnNIUSew98X+JHzwVRWHOYPfKDtVaIPT8Y/hhuOE1qiLUBTRokEk2CiLiLG23WDgDPZMooLCJJHuIMH9hHwOGtPN5tEQpVqhNKwEYgDaAANrkW9RhmxuBQh1CNPDWUK0tWnmebkESgJAi1pjVbeR2BxHxfgL1nrtImiFDHm6tpH2YkEQRY79jgvhPHF8sJW1iqBGko0uIs1gbQIj0O+OOIU6uslMvXewk+S4E782oW6EWx883FGdiQbnP/i9A8cx8SKFHc3VeX9VvKvkODtVrGiGCtzAFhIMb+7GuMcCq5fT5nsF4DQY2Bk9RYm0H2Tjau4qVGTzFbmJZAwIGks0xcAAEkzYA4n4lQrpT1Vmqe2FioW3Cz9vrBG1wCO+Pax42PX1nS7rqteXSEPnq7aaa5sOHiky01rAKjcsvrpKCoHaSMdce4RUyZTyMyKusHX9GaoPL06Y8w7XDmPce+G/g8BaparTq6GHI1FagkagSSaQllj17YsGZ4xwytK0lq1ahE+zWYhduYsY30i/pfbCZX0PpAJHkBInLRrSZ5tnKjaiVqvWsAajjSb6pEEsfjPU41w/gdWsF8t6TOxhaOv60xvCR2BO+2Cc+hVtTew/NTJEakBEGw7MNsWbwnlDlM3TzApNXQ60p+WUuxQm2pgPZVt/dvbF/EAjCWQ2QNhfPyjg7wbI8GZAA5ZehkQ0TebSB6e/3YY1qNCnQrv5lQmQkgERqEAgHqACY7Th3n/F9OtWOWfJ1PNC6uZ6YhQgaQysfsybHCbifhqvW1JT8tKYhzrqEzZgI0pcCG7fHDY/8mmTFpyKUb5EH5//ACcmQaG3M88zFCZInSLAnt0tvt0wJVpXth9xPhdSlVFJzTnSWDFwqkAEwCwG8FQOpwRw7givLNWpQukjm9sMivA1AGefTBi4baLp/wCN+RnQrGrEruRTTVBMQGUsDeQGBIjrIERixZni+TvpSsJAUkJTBIAcTJY80vq1RMgdroeJNpruFIIBiQZBjse3Y4YPkqNSmziqtNgGK02BBaNgCWAva8d+04Z8aEHflDfK4Twvy9BNPV7R9o3mZBMWuAvp7WJMxUbQ1MGzFSb9F26xBIU+8DcDCvP0adAa6GaFR9QUqEgFSpM3JBggD4+mCuGPRcKa2ZZWIOoQoCmRHQ6pBJ7zjyMuBg5YHnOJ/Durlwfvcynnz5K02KhAdU6RuAwEn0DkWgmwOwwjzLh2ZhacOPLyWnmcs83Go9ztFtot78KM15YcaJZOouDvdZM3jri2FQDe9z28njeMgQLQ5+pkqcYrKqqrAKogAKpj4kE/z6nA9fN1HB1sSPcPwGJFzFEEfVtAqTdiSyfmtcAHa4HffHWazlMqQqQSAJiJNpO5ieblmLjHQKkIuxrG/LbsfkcZhbjQ7ieYArVgVB+se95HOb7xjrIVaMjXQNWAQYqMkktIYwDEC0DfHfFst9ZWeLeY/X9Igff0wDkXZW5TEzO3S95xRlIoN1iGt6j6rwWtmYbK5dgg5SDVVzqG92CnYi0fHDjjfhSnTyqeWmZ+lQpZWChLmGK9d53OGnB8zwweUa9JYCgVPNUNqaSbFVHS2/rHdp9N4IKd1yzP0hB+jvCwB7XrjnbOdRpW+s4f90qdOg+tHp+b+k8zy1AUqkZpay2mKbqjzIgksCIiek7Y6GcTW2psz5f2AKo1R11EjST7gPjvh94mNMMPoY0DmV0CBYO4F9zpJt0AG9zis0Q2rlFxA6WOOpEV1BP1l0bULIh54e9eDlqebqoJDFkNWG7Dy7ezBviA8FroSPJrqwvBoVAdpHS3fFw8N1cgFQ5lb380t7MyQukqJ6Hc7+7Dx81woqFXy3qdAhYk2tAHWemOZ8lNQDV5DaL/ALiodHDvz38u37sZ5saNPyW1mqKwYnToXQTadT6tYPfl6DHdDK0gs069U1dPKn0e5On2Q4ckTcSBg3xELv5V6Eyp0xuPW+8j13x34cCiqvn6kpgMQyWcMFlbhgReLjpj0iFC69+UfXS3U7qcMrQP/uCgOJIY5tbkXUjyoYxaeowNwYvSdwMw1GG5NNJnFWCy6gGA0iNiw2bpj0P6XwsqBVzVSy3U5usee42L2HTbviq8drUhVV8sxcaebUzOy3lTqdiSCLj3euOXw5XM2lgd+4EiviBk20n5wfL+IazUgGzpVxJ8v6Pq5pNtSiCSYvHXFdptWFtTKJJ0kNBLKVY6SIJKkg+mG/hxRrBrBhR1andfaEGZBBtET6b4vz5rhhRRWzNb2dnzOY9qSJALbRb5icLlCYjpUH5ASbZ0wtQQ79hPNsxxB69FhXrhSp1LTNNtTkBiIZV0i7N7XVmPUk7y/EKlNEFHNxBGmmoqggs24lAkjWxme8YP8ZUKWotlwWSJdm1MymARLuZMqyn3EYF8Loq1VNXWigHS9KQ5YxbUpDRpJmMOT8Gr+v6nSmQFNdfLrLJ4h8GHKJWzSZ8PVpmSFpMjOWdVY6tZX/eT1naMVbPZlqtFA+ZVpJcgipFJjE6oQzO3JIm/ri7ZzM8OedOYrVHIAQDMV2Y+lz3Jt648/wCJ0mD6ESUJhIUguLMLTJMR8x6YTG+q+ftGXKuQ7Aj1jOlxfMGpl6NPNUugp1ACFSAyDUatMNZSbwfaxCnEa9LN1tVdPMY6alUyUYCCCQiyV5F2X8cWTwo9ClRmvVrUGJbUEepSphraPYaDIF5jp2xx4mp5I0ycrUaqVuAzPUWe3MdIhFY+5T2xMsrPoIPbltJHxCEnGVP9Qen4rzDhlOZyqjUbNTrS9/atTIg7wY9QMVzKcarU1006oVWJJTUpHNpnlIMeyNu2O+D5c6yHpkoGAqWkoJvF7GJ+WPSK+d4fpC1czmCb8r16+qTOkgE2kEbd8FwuKgo9hcBzY/D7aCb7TzriPEHzCq1asuoHTpKvKqWksdK6dImYF/Tphnk8zWC06FLN0NIlgWWoioVYOJarSmSwBAEiVvGBPFNBQ7NSDGnYl2DSCYsWe5sQfjh94P0UyzZkZikAF5qXmoNAB1F2pGekgm2+LswGPVv6UPtK8T4dVfmKa9fMrXpVmzNOpUP1eumWcomxLBUFoY2En7sHDxhX50+l00QEAN9HbntuABKxEQY2w+4lneH1EPkvXqVAJYg5ipB+yTJI3neMUJqFbzTTFNtftaNBJgzfTEjfeOvriWNMeZdTAgjuAInw5dyvvOvpebVqjI1ZVdiWKrUCVJtqIA0mQdvUDEOe4lUq0yuYquGW9OmyMZtFpYBBbfTi95fiWSp0vr6eYVV0K2sViAdF1tCjmEgRsMVrxNlkq82Vo1VUAltSMBoEkMSwkbE9sJjyW1UR8psebUdOgj1kOTYu1NKOazTMWVfLSmy6VkaipWo3srJ9mLYtXi3wPl8rRqPl6uZbMIV0IQg1DzFVjKKGPKWYRHsN2OEXhTKnUj1aTVaGkwqpPMUJn2TMaSSJ6YtuZ4vwl2NJMpqqyVCeRJDKTq37AH5E2w+ZirULMLZypoLc8ypmi2gM9Y8v1konKbWp8/MNXU6bAe7DHLZKpWdEyv0lqQYCqdKqUk3IFNiPZk9yZxrxBwyqtQuEZKLNpTUANJIJ02tEq3wg9cWvw1QFBXOeynnFDrLFVfSgDSIaPzGMjt86OwGOxcL5Co1AX5Sp+I+DNQrt5RqvSUCajwj9iI1E9Lb4Hq8SHmQWznl6RY5iHmR10FdMdNO956Y9CPHcjmF8vLZMs4EkpRpoQJ7kiD/ljzzinDqtJ0NSVDsfLLnpYgyOgDLfC4qe9Qr1iJk4n8lqSPw1616QZVFiK+ZohtW8zU8u0RYDvfAtXhFRd3pr761JvloY6t7Ri++Ec0+XDLUyxrMh8wsDTYhQHDJDVIN6bbAkR6jBq+O6NeKVHLOzH84Ul6RclhiL5GV/hUkeRinxGRfhGP5zzTPtTBRhlwoG4NSowqW3mQRB7HE+ToJVdJoUaag6jz1xrEeyW1VCJ9AME+JOH1D51bQUQNBRnVip1FIsxO6k7bEdxgvw3k61ErUUUnFVSAHIsCjENf2TYwe8dDi+UqF1AfWVZmC2Oc1meH5dDK5ak4JNlq5to2sfq1J379L4U5PLvSYoFpuGAl6lCYifZ81QRv2vbFvzPj58vV0NQVnpgLIqSp+0LgDoQLdLYV8Rzb5pFJGXWSAGNZSUJXVcxAkQsTMkA98cuJ3v4129ZDHkzt/NaHqDEHC6rK7U1Wi3Mb1KNOp6bupgWmNsFUeG/SHJqsKZEKBSyshhJMxRCgEeov8ADAb5ArWNMshYheYMNNwCOYwALiSdr4teRpZjJ06pH0d0YqWiopYQ0alOgmB6HaYEzjsyUMdqN5bIzgWm5ifMeFGECn5z2P8AwhU+m73mcLqvDq+WIZPNpmDLMPLgSLbnr+GLvxPxvWo6WanRdjqpgpWLHkOkluUEapkHqB0wj4j4iqZhWdloCQXNMvqnnA06QtiTEAkSDOwtyIX6qP35yWPL4lj8aivl+ZXf9IZj/mW/6jYzB3+qR/5nLf8AX/8ADGYvqE6rWQ+IeNPUapSYkqtaowBC+0Xck2APtMT8cKsjnWpsSvVWXYGzDS1iCLrY4n4lSmvW/WP++cD1FgbQfTCMzNuY+w2jPP8AiWvXXRWcuuoNEIJIUqCSFkwCfngbJ8VNJtdLUjQRIboRBBtscLpxmFGQibQJYv8AXHM8/Oef2oCDVyaLwl+Tl9MLMnxNqRJSVmNj+awZdxFmUHAE43g8Vv0CYII3fxBVal5LFjStyEiLMW3ifaJO/XGZHjz0SWog0yRBhpDDsQwII9DhRiXLuAwJ2wRlby9h+JiojbOeJKtWn5TyU1aoLfavfb9I+l8FUPG+aRVVHKqg0qBpsIiLp2t/nhL5yEXEXkj4Y39JWQ3pG2H4zdx7D8RK8pO3FyahqlfrS/mF9ZB16tWqwgGb7YPqeMMyyMjMSriGBIuI09F3jrucK/pa9JG3T+ONfSVuIPNvt8MHjN3HsPxNXlGOW8UV0peSjEJflm0GZEEdZOIMzx6rUZGckvT9h9RlYbVYj9K874Hr5gMjRO4senuwFOJtka/+hMqA9I3qeIa5pNRLHy2jUs76Y0zbppEe7HNHj9dFCo7KBMBWIidx7vTCucanC8Rv2o4UCG5XiL02DU5RoiVJvtY9xIFtsEVuO13amzMSaZlCSTpNpjtsNu2FtN4IPYg4K+nDfTcEn8J+WGDnqfpAR2ENzHHq9RNDyyyCReLbTHa3yGOMtxuvTXShZV6AFgATM6exOo7d8DDPi/LveJ6xHbGHP/o+t29ItbDa/P6RaPaS0+JVQXIBlzLnmubyT68x37nGZjjFR21udTiIcltQ0xpgz0jEa58TcR1mesRt1wDOFZz0MZRfMRnmONVnVlZiQxBYEsZIAAJk3gAYnbxHmSpU1W0ldJXU0FYjSRqgiLRhNOOpwvEaNpEPy/EaqkimdBO4Qss+/Sb9d8dPxCuzipqbWRGoFtRA9ZnANGrpYHtggZ82sJAifj/hhhkJ5mAjsJJ51ZlMlmUwTJJBIsDc7jaccipWXlBYSIgE3Hbfa5+eOlzx/NH395xFUz5kwoHz6741jvAQe0np52uEgWS21hyiJMHe2+BmzrHePfF57zvON/TpmVGxAI9f8cCTjNkPQzKvcQw8QqTJaT6379/efmcdvxmsd3Jmxnr7++5+eAZxxOF4j94dI7Qts+9vZtsQoH7MbqZir16X2HuBwHgk5wmQQIIjDDK3VjAVrkJIa1W3ci3KL/djbVaxsb+kDHBzxO4FjI37Rjls3P2Rjaz/AOxi0ewmzVq+z2G0Db5Y5XzCLSR8MYc4egH+WNpmhIldj8p3xtZP/Iw0e0jGYcWDY157d/2Yjc3PvxrC627mPpHaTHNOTJYz3xs5pzu0/AYgxvG4rjqfebSO0IXNONmI+WOfNbviIY7GNxH7mEKO071t3xrGpxmBrfvDQ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crainsnewyork.com/apps/pbcsi.dll/storyimage/CN/20110419/FREE/110419857/AR/0/Nasdaq.jpg?q=100&amp;cci_ts=201104190928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820" y="3505200"/>
            <a:ext cx="436418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herealdeal.com/wp-content/uploads/2014/02/ny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540690"/>
            <a:ext cx="4191000" cy="30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20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Financial Markets</a:t>
            </a:r>
            <a:endParaRPr lang="en-US" dirty="0"/>
          </a:p>
        </p:txBody>
      </p:sp>
      <p:sp>
        <p:nvSpPr>
          <p:cNvPr id="3" name="Content Placeholder 2"/>
          <p:cNvSpPr>
            <a:spLocks noGrp="1"/>
          </p:cNvSpPr>
          <p:nvPr>
            <p:ph idx="1"/>
          </p:nvPr>
        </p:nvSpPr>
        <p:spPr>
          <a:xfrm>
            <a:off x="0" y="1066800"/>
            <a:ext cx="9144000" cy="5257800"/>
          </a:xfrm>
        </p:spPr>
        <p:txBody>
          <a:bodyPr/>
          <a:lstStyle/>
          <a:p>
            <a:r>
              <a:rPr lang="en-US" dirty="0" smtClean="0"/>
              <a:t>Stock Market, cont.</a:t>
            </a:r>
          </a:p>
          <a:p>
            <a:pPr lvl="1"/>
            <a:r>
              <a:rPr lang="en-US" dirty="0"/>
              <a:t>Types of investments:</a:t>
            </a:r>
          </a:p>
          <a:p>
            <a:pPr lvl="2"/>
            <a:r>
              <a:rPr lang="en-US" b="1" dirty="0"/>
              <a:t>Stock</a:t>
            </a:r>
            <a:r>
              <a:rPr lang="en-US" dirty="0"/>
              <a:t>: share of a company</a:t>
            </a:r>
          </a:p>
          <a:p>
            <a:pPr lvl="2"/>
            <a:r>
              <a:rPr lang="en-US" b="1" dirty="0"/>
              <a:t>Bond</a:t>
            </a:r>
            <a:r>
              <a:rPr lang="en-US" dirty="0"/>
              <a:t>: loan to a company, the govt</a:t>
            </a:r>
            <a:r>
              <a:rPr lang="en-US" dirty="0" smtClean="0"/>
              <a:t>.</a:t>
            </a:r>
          </a:p>
          <a:p>
            <a:pPr lvl="2"/>
            <a:r>
              <a:rPr lang="en-US" b="1" dirty="0" smtClean="0"/>
              <a:t>Future</a:t>
            </a:r>
            <a:r>
              <a:rPr lang="en-US" dirty="0" smtClean="0"/>
              <a:t>: contract to buy/sell stock at a future date at a set price (have to do it)</a:t>
            </a:r>
          </a:p>
          <a:p>
            <a:pPr lvl="2"/>
            <a:r>
              <a:rPr lang="en-US" b="1" dirty="0" smtClean="0"/>
              <a:t>Option</a:t>
            </a:r>
            <a:r>
              <a:rPr lang="en-US" dirty="0" smtClean="0"/>
              <a:t>: contract giving investor the right to buy/sell stock at a future date at a set price (don’t have to do it)</a:t>
            </a:r>
            <a:endParaRPr lang="en-US" dirty="0"/>
          </a:p>
        </p:txBody>
      </p:sp>
      <p:pic>
        <p:nvPicPr>
          <p:cNvPr id="7170" name="Picture 2" descr="http://www.moaf.org/publications-collections/museum-collection/stocks-bonds/standard-oil/_res/id=Picture/thumbnail=1/width=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675909"/>
            <a:ext cx="3745422"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24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Markets</a:t>
            </a:r>
            <a:endParaRPr lang="en-US" dirty="0"/>
          </a:p>
        </p:txBody>
      </p:sp>
      <p:sp>
        <p:nvSpPr>
          <p:cNvPr id="3" name="Content Placeholder 2"/>
          <p:cNvSpPr>
            <a:spLocks noGrp="1"/>
          </p:cNvSpPr>
          <p:nvPr>
            <p:ph idx="1"/>
          </p:nvPr>
        </p:nvSpPr>
        <p:spPr>
          <a:xfrm>
            <a:off x="0" y="1143000"/>
            <a:ext cx="8686800" cy="4983163"/>
          </a:xfrm>
        </p:spPr>
        <p:txBody>
          <a:bodyPr/>
          <a:lstStyle/>
          <a:p>
            <a:r>
              <a:rPr lang="en-US" dirty="0" smtClean="0"/>
              <a:t>Stock Market, cont.</a:t>
            </a:r>
          </a:p>
          <a:p>
            <a:pPr lvl="1"/>
            <a:r>
              <a:rPr lang="en-US" b="1" dirty="0" smtClean="0"/>
              <a:t>Stock index</a:t>
            </a:r>
            <a:r>
              <a:rPr lang="en-US" dirty="0" smtClean="0"/>
              <a:t>: measures change in stock market</a:t>
            </a:r>
          </a:p>
          <a:p>
            <a:pPr lvl="2"/>
            <a:r>
              <a:rPr lang="en-US" dirty="0" smtClean="0"/>
              <a:t>Dow Jones, S&amp;P 500</a:t>
            </a:r>
          </a:p>
          <a:p>
            <a:pPr lvl="1"/>
            <a:r>
              <a:rPr lang="en-US" b="1" dirty="0" smtClean="0"/>
              <a:t>Bull market </a:t>
            </a:r>
            <a:r>
              <a:rPr lang="en-US" dirty="0" smtClean="0"/>
              <a:t>– stock prices are rising </a:t>
            </a:r>
          </a:p>
          <a:p>
            <a:pPr lvl="1"/>
            <a:r>
              <a:rPr lang="en-US" b="1" dirty="0" smtClean="0"/>
              <a:t>Bear market </a:t>
            </a:r>
            <a:r>
              <a:rPr lang="en-US" dirty="0" smtClean="0"/>
              <a:t>– stock prices are falling</a:t>
            </a:r>
            <a:endParaRPr lang="en-US" dirty="0"/>
          </a:p>
        </p:txBody>
      </p:sp>
      <p:pic>
        <p:nvPicPr>
          <p:cNvPr id="8194" name="Picture 2" descr="https://media.licdn.com/mpr/mpr/p/4/005/0a9/372/02f5bc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82905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3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Challenges</a:t>
            </a:r>
            <a:endParaRPr lang="en-US" dirty="0"/>
          </a:p>
        </p:txBody>
      </p:sp>
      <p:sp>
        <p:nvSpPr>
          <p:cNvPr id="3" name="Content Placeholder 2"/>
          <p:cNvSpPr>
            <a:spLocks noGrp="1"/>
          </p:cNvSpPr>
          <p:nvPr>
            <p:ph idx="1"/>
          </p:nvPr>
        </p:nvSpPr>
        <p:spPr>
          <a:xfrm>
            <a:off x="0" y="1219200"/>
            <a:ext cx="9144000" cy="5029200"/>
          </a:xfrm>
        </p:spPr>
        <p:txBody>
          <a:bodyPr/>
          <a:lstStyle/>
          <a:p>
            <a:r>
              <a:rPr lang="en-US" dirty="0" smtClean="0"/>
              <a:t>Unemployment</a:t>
            </a:r>
          </a:p>
          <a:p>
            <a:pPr lvl="1"/>
            <a:r>
              <a:rPr lang="en-US" dirty="0" smtClean="0"/>
              <a:t>Types: </a:t>
            </a:r>
          </a:p>
          <a:p>
            <a:pPr marL="971550" lvl="1" indent="-514350">
              <a:buAutoNum type="arabicPeriod"/>
            </a:pPr>
            <a:r>
              <a:rPr lang="en-US" b="1" dirty="0" smtClean="0"/>
              <a:t>Frictional unemployment: </a:t>
            </a:r>
            <a:r>
              <a:rPr lang="en-US" dirty="0" smtClean="0"/>
              <a:t>unemployment caused by switching jobs</a:t>
            </a:r>
          </a:p>
          <a:p>
            <a:pPr marL="971550" lvl="1" indent="-514350">
              <a:buAutoNum type="arabicPeriod"/>
            </a:pPr>
            <a:r>
              <a:rPr lang="en-US" b="1" dirty="0" smtClean="0"/>
              <a:t>Seasonal unemployment</a:t>
            </a:r>
            <a:r>
              <a:rPr lang="en-US" dirty="0" smtClean="0"/>
              <a:t>: only work for part of year</a:t>
            </a:r>
            <a:endParaRPr lang="en-US" b="1" dirty="0" smtClean="0"/>
          </a:p>
          <a:p>
            <a:pPr marL="971550" lvl="1" indent="-514350">
              <a:spcBef>
                <a:spcPts val="0"/>
              </a:spcBef>
              <a:buAutoNum type="arabicPeriod"/>
            </a:pPr>
            <a:r>
              <a:rPr lang="en-US" b="1" dirty="0" smtClean="0"/>
              <a:t>Structural unemployment: </a:t>
            </a:r>
            <a:r>
              <a:rPr lang="en-US" dirty="0" smtClean="0"/>
              <a:t>jobs </a:t>
            </a:r>
          </a:p>
          <a:p>
            <a:pPr marL="457200" lvl="1" indent="0">
              <a:spcBef>
                <a:spcPts val="0"/>
              </a:spcBef>
              <a:buNone/>
            </a:pPr>
            <a:r>
              <a:rPr lang="en-US" dirty="0"/>
              <a:t> </a:t>
            </a:r>
            <a:r>
              <a:rPr lang="en-US" dirty="0" smtClean="0"/>
              <a:t>     exist, but workers don’t have skills</a:t>
            </a:r>
            <a:r>
              <a:rPr lang="en-US" b="1" dirty="0" smtClean="0"/>
              <a:t> </a:t>
            </a:r>
          </a:p>
          <a:p>
            <a:pPr marL="457200" lvl="1" indent="0">
              <a:spcBef>
                <a:spcPts val="0"/>
              </a:spcBef>
              <a:buNone/>
            </a:pPr>
            <a:r>
              <a:rPr lang="en-US" b="1" dirty="0"/>
              <a:t> </a:t>
            </a:r>
            <a:r>
              <a:rPr lang="en-US" b="1" dirty="0" smtClean="0"/>
              <a:t>     </a:t>
            </a:r>
            <a:r>
              <a:rPr lang="en-US" dirty="0" smtClean="0"/>
              <a:t>needed</a:t>
            </a:r>
          </a:p>
          <a:p>
            <a:pPr marL="457200" lvl="1" indent="0">
              <a:spcBef>
                <a:spcPts val="0"/>
              </a:spcBef>
              <a:buNone/>
            </a:pPr>
            <a:r>
              <a:rPr lang="en-US" b="1" dirty="0" smtClean="0"/>
              <a:t>4.   Cyclical unemployment: </a:t>
            </a:r>
            <a:r>
              <a:rPr lang="en-US" dirty="0" smtClean="0"/>
              <a:t>caused by</a:t>
            </a:r>
          </a:p>
          <a:p>
            <a:pPr marL="457200" lvl="1" indent="0">
              <a:spcBef>
                <a:spcPts val="0"/>
              </a:spcBef>
              <a:buNone/>
            </a:pPr>
            <a:r>
              <a:rPr lang="en-US" dirty="0"/>
              <a:t> </a:t>
            </a:r>
            <a:r>
              <a:rPr lang="en-US" dirty="0" smtClean="0"/>
              <a:t>      contraction in economy</a:t>
            </a:r>
            <a:endParaRPr lang="en-US" b="1" dirty="0" smtClean="0"/>
          </a:p>
        </p:txBody>
      </p:sp>
      <p:pic>
        <p:nvPicPr>
          <p:cNvPr id="3074" name="Picture 2" descr="http://investorplace.com/wp-content/uploads/2011/09/SantaJob-286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076254"/>
            <a:ext cx="2209800" cy="278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562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7" y="4175"/>
            <a:ext cx="8229600" cy="1143000"/>
          </a:xfrm>
        </p:spPr>
        <p:txBody>
          <a:bodyPr>
            <a:normAutofit/>
          </a:bodyPr>
          <a:lstStyle/>
          <a:p>
            <a:r>
              <a:rPr lang="en-US" dirty="0" smtClean="0"/>
              <a:t>Economic Challenges</a:t>
            </a:r>
            <a:endParaRPr lang="en-US" dirty="0"/>
          </a:p>
        </p:txBody>
      </p:sp>
      <p:sp>
        <p:nvSpPr>
          <p:cNvPr id="3" name="Content Placeholder 2"/>
          <p:cNvSpPr>
            <a:spLocks noGrp="1"/>
          </p:cNvSpPr>
          <p:nvPr>
            <p:ph idx="1"/>
          </p:nvPr>
        </p:nvSpPr>
        <p:spPr>
          <a:xfrm>
            <a:off x="10438" y="815162"/>
            <a:ext cx="9067800" cy="5509438"/>
          </a:xfrm>
        </p:spPr>
        <p:txBody>
          <a:bodyPr>
            <a:normAutofit fontScale="92500" lnSpcReduction="10000"/>
          </a:bodyPr>
          <a:lstStyle/>
          <a:p>
            <a:r>
              <a:rPr lang="en-US" dirty="0" smtClean="0"/>
              <a:t>Unemployment</a:t>
            </a:r>
          </a:p>
          <a:p>
            <a:pPr lvl="1"/>
            <a:r>
              <a:rPr lang="en-US" b="1" dirty="0" smtClean="0"/>
              <a:t>Unemployment rate</a:t>
            </a:r>
            <a:r>
              <a:rPr lang="en-US" dirty="0" smtClean="0"/>
              <a:t>: the percentage of labor force that is jobless and actively looking for work</a:t>
            </a:r>
          </a:p>
          <a:p>
            <a:pPr lvl="2"/>
            <a:r>
              <a:rPr lang="en-US" dirty="0" smtClean="0"/>
              <a:t>Doesn’t count </a:t>
            </a:r>
            <a:r>
              <a:rPr lang="en-US" b="1" dirty="0" smtClean="0"/>
              <a:t>underemployed, </a:t>
            </a:r>
            <a:r>
              <a:rPr lang="en-US" dirty="0" smtClean="0"/>
              <a:t>those not looking</a:t>
            </a:r>
            <a:endParaRPr lang="en-US" b="1" dirty="0" smtClean="0"/>
          </a:p>
          <a:p>
            <a:pPr lvl="1">
              <a:lnSpc>
                <a:spcPct val="110000"/>
              </a:lnSpc>
              <a:spcBef>
                <a:spcPts val="0"/>
              </a:spcBef>
            </a:pPr>
            <a:r>
              <a:rPr lang="en-US" b="1" dirty="0" smtClean="0"/>
              <a:t>Full employment</a:t>
            </a:r>
            <a:r>
              <a:rPr lang="en-US" dirty="0" smtClean="0"/>
              <a:t>: </a:t>
            </a:r>
          </a:p>
          <a:p>
            <a:pPr marL="457200" lvl="1" indent="0">
              <a:lnSpc>
                <a:spcPct val="110000"/>
              </a:lnSpc>
              <a:spcBef>
                <a:spcPts val="0"/>
              </a:spcBef>
              <a:buNone/>
            </a:pPr>
            <a:r>
              <a:rPr lang="en-US" dirty="0"/>
              <a:t> </a:t>
            </a:r>
            <a:r>
              <a:rPr lang="en-US" dirty="0" smtClean="0"/>
              <a:t>  no unemployment</a:t>
            </a:r>
          </a:p>
          <a:p>
            <a:pPr marL="457200" lvl="1" indent="0">
              <a:lnSpc>
                <a:spcPct val="110000"/>
              </a:lnSpc>
              <a:spcBef>
                <a:spcPts val="0"/>
              </a:spcBef>
              <a:buNone/>
            </a:pPr>
            <a:r>
              <a:rPr lang="en-US" dirty="0"/>
              <a:t> </a:t>
            </a:r>
            <a:r>
              <a:rPr lang="en-US" dirty="0" smtClean="0"/>
              <a:t>  caused by </a:t>
            </a:r>
          </a:p>
          <a:p>
            <a:pPr marL="457200" lvl="1" indent="0">
              <a:lnSpc>
                <a:spcPct val="110000"/>
              </a:lnSpc>
              <a:spcBef>
                <a:spcPts val="0"/>
              </a:spcBef>
              <a:buNone/>
            </a:pPr>
            <a:r>
              <a:rPr lang="en-US" dirty="0"/>
              <a:t> </a:t>
            </a:r>
            <a:r>
              <a:rPr lang="en-US" dirty="0" smtClean="0"/>
              <a:t>  decreased </a:t>
            </a:r>
          </a:p>
          <a:p>
            <a:pPr marL="457200" lvl="1" indent="0">
              <a:lnSpc>
                <a:spcPct val="110000"/>
              </a:lnSpc>
              <a:spcBef>
                <a:spcPts val="0"/>
              </a:spcBef>
              <a:buNone/>
            </a:pPr>
            <a:r>
              <a:rPr lang="en-US" dirty="0"/>
              <a:t> </a:t>
            </a:r>
            <a:r>
              <a:rPr lang="en-US" dirty="0" smtClean="0"/>
              <a:t>  economic activity,</a:t>
            </a:r>
          </a:p>
          <a:p>
            <a:pPr marL="457200" lvl="1" indent="0">
              <a:lnSpc>
                <a:spcPct val="110000"/>
              </a:lnSpc>
              <a:spcBef>
                <a:spcPts val="0"/>
              </a:spcBef>
              <a:buNone/>
            </a:pPr>
            <a:r>
              <a:rPr lang="en-US" dirty="0"/>
              <a:t> </a:t>
            </a:r>
            <a:r>
              <a:rPr lang="en-US" dirty="0" smtClean="0"/>
              <a:t>  not 0%</a:t>
            </a:r>
          </a:p>
          <a:p>
            <a:pPr marL="457200" lvl="1" indent="0">
              <a:lnSpc>
                <a:spcPct val="110000"/>
              </a:lnSpc>
              <a:spcBef>
                <a:spcPts val="0"/>
              </a:spcBef>
              <a:buNone/>
            </a:pPr>
            <a:r>
              <a:rPr lang="en-US" dirty="0"/>
              <a:t>	</a:t>
            </a:r>
            <a:r>
              <a:rPr lang="en-US" dirty="0" smtClean="0"/>
              <a:t>-</a:t>
            </a:r>
            <a:r>
              <a:rPr lang="en-US" sz="2600" dirty="0" smtClean="0"/>
              <a:t>seasonal, frictional,</a:t>
            </a:r>
          </a:p>
          <a:p>
            <a:pPr marL="457200" lvl="1" indent="0">
              <a:lnSpc>
                <a:spcPct val="110000"/>
              </a:lnSpc>
              <a:spcBef>
                <a:spcPts val="0"/>
              </a:spcBef>
              <a:buNone/>
            </a:pPr>
            <a:r>
              <a:rPr lang="en-US" sz="2600" dirty="0"/>
              <a:t>	</a:t>
            </a:r>
            <a:r>
              <a:rPr lang="en-US" sz="2600" dirty="0" smtClean="0"/>
              <a:t>structural don’t</a:t>
            </a:r>
          </a:p>
          <a:p>
            <a:pPr marL="457200" lvl="1" indent="0">
              <a:lnSpc>
                <a:spcPct val="110000"/>
              </a:lnSpc>
              <a:spcBef>
                <a:spcPts val="0"/>
              </a:spcBef>
              <a:buNone/>
            </a:pPr>
            <a:r>
              <a:rPr lang="en-US" sz="2600" dirty="0"/>
              <a:t>	</a:t>
            </a:r>
            <a:r>
              <a:rPr lang="en-US" sz="2600" dirty="0" smtClean="0"/>
              <a:t>count against</a:t>
            </a:r>
          </a:p>
          <a:p>
            <a:pPr marL="457200" lvl="1" indent="0">
              <a:buNone/>
            </a:pPr>
            <a:endParaRPr lang="en-US" dirty="0" smtClean="0"/>
          </a:p>
          <a:p>
            <a:pPr marL="457200" lvl="1" indent="0">
              <a:buNone/>
            </a:pPr>
            <a:endParaRPr lang="en-US" dirty="0"/>
          </a:p>
          <a:p>
            <a:pPr lvl="2"/>
            <a:endParaRPr lang="en-US" dirty="0"/>
          </a:p>
        </p:txBody>
      </p:sp>
      <p:pic>
        <p:nvPicPr>
          <p:cNvPr id="2050" name="Picture 2" descr="http://static4.businessinsider.com/image/4d4c3046cadcbbe237160000/chart-unemployment-rate-education-feb-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29314"/>
            <a:ext cx="5532329" cy="405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534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1</a:t>
            </a:r>
            <a:endParaRPr lang="en-US" dirty="0"/>
          </a:p>
        </p:txBody>
      </p:sp>
      <p:sp>
        <p:nvSpPr>
          <p:cNvPr id="3" name="Content Placeholder 2"/>
          <p:cNvSpPr>
            <a:spLocks noGrp="1"/>
          </p:cNvSpPr>
          <p:nvPr>
            <p:ph idx="1"/>
          </p:nvPr>
        </p:nvSpPr>
        <p:spPr/>
        <p:txBody>
          <a:bodyPr/>
          <a:lstStyle/>
          <a:p>
            <a:r>
              <a:rPr lang="en-US" dirty="0" smtClean="0"/>
              <a:t>Write a scenario for each form of unemployment to illustrate what that type </a:t>
            </a:r>
            <a:r>
              <a:rPr lang="en-US" smtClean="0"/>
              <a:t>of unemployment looks like:</a:t>
            </a:r>
            <a:endParaRPr lang="en-US" dirty="0" smtClean="0"/>
          </a:p>
          <a:p>
            <a:pPr marL="514350" indent="-514350">
              <a:buAutoNum type="arabicPeriod"/>
            </a:pPr>
            <a:r>
              <a:rPr lang="en-US" dirty="0" smtClean="0"/>
              <a:t>Frictional unemployment</a:t>
            </a:r>
          </a:p>
          <a:p>
            <a:pPr marL="514350" indent="-514350">
              <a:buAutoNum type="arabicPeriod"/>
            </a:pPr>
            <a:r>
              <a:rPr lang="en-US" dirty="0" smtClean="0"/>
              <a:t>Seasonal unemployment</a:t>
            </a:r>
          </a:p>
          <a:p>
            <a:pPr marL="514350" indent="-514350">
              <a:buAutoNum type="arabicPeriod"/>
            </a:pPr>
            <a:r>
              <a:rPr lang="en-US" dirty="0" smtClean="0"/>
              <a:t>Structural unemployment</a:t>
            </a:r>
          </a:p>
          <a:p>
            <a:pPr marL="514350" indent="-514350">
              <a:buAutoNum type="arabicPeriod"/>
            </a:pPr>
            <a:r>
              <a:rPr lang="en-US" dirty="0" smtClean="0"/>
              <a:t>Cyclical unemployment</a:t>
            </a:r>
            <a:endParaRPr lang="en-US" dirty="0"/>
          </a:p>
        </p:txBody>
      </p:sp>
    </p:spTree>
    <p:extLst>
      <p:ext uri="{BB962C8B-B14F-4D97-AF65-F5344CB8AC3E}">
        <p14:creationId xmlns:p14="http://schemas.microsoft.com/office/powerpoint/2010/main" val="2457114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59"/>
            <a:ext cx="8229600" cy="1143000"/>
          </a:xfrm>
        </p:spPr>
        <p:txBody>
          <a:bodyPr/>
          <a:lstStyle/>
          <a:p>
            <a:r>
              <a:rPr lang="en-US" dirty="0" smtClean="0"/>
              <a:t>Business Cycles</a:t>
            </a:r>
            <a:endParaRPr lang="en-US" dirty="0"/>
          </a:p>
        </p:txBody>
      </p:sp>
      <p:sp>
        <p:nvSpPr>
          <p:cNvPr id="3" name="Content Placeholder 2"/>
          <p:cNvSpPr>
            <a:spLocks noGrp="1"/>
          </p:cNvSpPr>
          <p:nvPr>
            <p:ph idx="1"/>
          </p:nvPr>
        </p:nvSpPr>
        <p:spPr>
          <a:xfrm>
            <a:off x="0" y="914400"/>
            <a:ext cx="9067800" cy="4525963"/>
          </a:xfrm>
        </p:spPr>
        <p:txBody>
          <a:bodyPr/>
          <a:lstStyle/>
          <a:p>
            <a:r>
              <a:rPr lang="en-US" b="1" dirty="0" smtClean="0"/>
              <a:t>Business cycle </a:t>
            </a:r>
            <a:r>
              <a:rPr lang="en-US" dirty="0" smtClean="0"/>
              <a:t>– a series of period of expanding, contracting economic activity</a:t>
            </a:r>
          </a:p>
          <a:p>
            <a:pPr lvl="1"/>
            <a:r>
              <a:rPr lang="en-US" dirty="0" smtClean="0"/>
              <a:t>4 stages</a:t>
            </a:r>
          </a:p>
          <a:p>
            <a:pPr lvl="2"/>
            <a:r>
              <a:rPr lang="en-US" b="1" dirty="0" smtClean="0"/>
              <a:t>Expansion: </a:t>
            </a:r>
            <a:r>
              <a:rPr lang="en-US" dirty="0" smtClean="0"/>
              <a:t>real GDP goes up, unemployment down, etc.</a:t>
            </a:r>
          </a:p>
          <a:p>
            <a:pPr lvl="2"/>
            <a:r>
              <a:rPr lang="en-US" b="1" dirty="0" smtClean="0"/>
              <a:t>Peak: </a:t>
            </a:r>
            <a:r>
              <a:rPr lang="en-US" dirty="0" smtClean="0"/>
              <a:t>highest real GDP</a:t>
            </a:r>
          </a:p>
          <a:p>
            <a:pPr lvl="2"/>
            <a:r>
              <a:rPr lang="en-US" b="1" dirty="0" smtClean="0"/>
              <a:t>Contraction: </a:t>
            </a:r>
            <a:r>
              <a:rPr lang="en-US" dirty="0" smtClean="0"/>
              <a:t>GDP down </a:t>
            </a:r>
          </a:p>
          <a:p>
            <a:pPr lvl="3"/>
            <a:r>
              <a:rPr lang="en-US" b="1" dirty="0" smtClean="0"/>
              <a:t>Recession: </a:t>
            </a:r>
            <a:r>
              <a:rPr lang="en-US" dirty="0" smtClean="0"/>
              <a:t>contraction of 6 months or more</a:t>
            </a:r>
          </a:p>
          <a:p>
            <a:pPr lvl="3"/>
            <a:r>
              <a:rPr lang="en-US" b="1" dirty="0" smtClean="0"/>
              <a:t>Depression: </a:t>
            </a:r>
            <a:r>
              <a:rPr lang="en-US" dirty="0" smtClean="0"/>
              <a:t>extended recession</a:t>
            </a:r>
            <a:endParaRPr lang="en-US" b="1" dirty="0" smtClean="0"/>
          </a:p>
          <a:p>
            <a:pPr lvl="2"/>
            <a:r>
              <a:rPr lang="en-US" b="1" dirty="0" smtClean="0"/>
              <a:t>Trough: </a:t>
            </a:r>
            <a:r>
              <a:rPr lang="en-US" dirty="0" smtClean="0"/>
              <a:t>real GDP and </a:t>
            </a:r>
          </a:p>
          <a:p>
            <a:pPr marL="914400" lvl="2" indent="0">
              <a:buNone/>
            </a:pPr>
            <a:r>
              <a:rPr lang="en-US" dirty="0"/>
              <a:t> </a:t>
            </a:r>
            <a:r>
              <a:rPr lang="en-US" dirty="0" smtClean="0"/>
              <a:t>  employment stop declining</a:t>
            </a:r>
            <a:endParaRPr lang="en-US" b="1" dirty="0"/>
          </a:p>
        </p:txBody>
      </p:sp>
      <p:pic>
        <p:nvPicPr>
          <p:cNvPr id="4098" name="Picture 2" descr="http://www.intlcorn.com/seedsiteblog/wp-content/uploads/2012/04/business-cycle-grap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302" y="4142804"/>
            <a:ext cx="3933216" cy="273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4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Cycles</a:t>
            </a:r>
            <a:endParaRPr lang="en-US" dirty="0"/>
          </a:p>
        </p:txBody>
      </p:sp>
      <p:sp>
        <p:nvSpPr>
          <p:cNvPr id="3" name="Content Placeholder 2"/>
          <p:cNvSpPr>
            <a:spLocks noGrp="1"/>
          </p:cNvSpPr>
          <p:nvPr>
            <p:ph idx="1"/>
          </p:nvPr>
        </p:nvSpPr>
        <p:spPr>
          <a:xfrm>
            <a:off x="0" y="1600200"/>
            <a:ext cx="9144000" cy="5181600"/>
          </a:xfrm>
        </p:spPr>
        <p:txBody>
          <a:bodyPr>
            <a:normAutofit fontScale="92500" lnSpcReduction="10000"/>
          </a:bodyPr>
          <a:lstStyle/>
          <a:p>
            <a:r>
              <a:rPr lang="en-US" dirty="0" smtClean="0"/>
              <a:t>Why it occurs:</a:t>
            </a:r>
          </a:p>
          <a:p>
            <a:pPr lvl="1"/>
            <a:r>
              <a:rPr lang="en-US" dirty="0" smtClean="0"/>
              <a:t>Business decisions</a:t>
            </a:r>
          </a:p>
          <a:p>
            <a:pPr lvl="2"/>
            <a:r>
              <a:rPr lang="en-US" dirty="0" smtClean="0"/>
              <a:t>Ex. Sending jobs overseas</a:t>
            </a:r>
          </a:p>
          <a:p>
            <a:pPr lvl="1"/>
            <a:r>
              <a:rPr lang="en-US" dirty="0" smtClean="0"/>
              <a:t>New technology</a:t>
            </a:r>
          </a:p>
          <a:p>
            <a:pPr lvl="2"/>
            <a:r>
              <a:rPr lang="en-US" dirty="0" smtClean="0"/>
              <a:t>Ex. The tech boom</a:t>
            </a:r>
          </a:p>
          <a:p>
            <a:pPr lvl="1"/>
            <a:r>
              <a:rPr lang="en-US" b="1" dirty="0" smtClean="0"/>
              <a:t>Interest rates: cost of borrowing money</a:t>
            </a:r>
            <a:endParaRPr lang="en-US" dirty="0" smtClean="0"/>
          </a:p>
          <a:p>
            <a:pPr lvl="2"/>
            <a:r>
              <a:rPr lang="en-US" dirty="0" smtClean="0"/>
              <a:t>high interest rates, fewer people starting businesses, buying houses, etc.</a:t>
            </a:r>
          </a:p>
          <a:p>
            <a:pPr lvl="1"/>
            <a:r>
              <a:rPr lang="en-US" dirty="0" smtClean="0"/>
              <a:t>Consumer confidence</a:t>
            </a:r>
          </a:p>
          <a:p>
            <a:pPr lvl="2"/>
            <a:r>
              <a:rPr lang="en-US" dirty="0" smtClean="0"/>
              <a:t>Ex. Presidential elections</a:t>
            </a:r>
          </a:p>
          <a:p>
            <a:pPr lvl="1"/>
            <a:r>
              <a:rPr lang="en-US" dirty="0" smtClean="0"/>
              <a:t>External Issues</a:t>
            </a:r>
          </a:p>
          <a:p>
            <a:pPr lvl="2"/>
            <a:r>
              <a:rPr lang="en-US" dirty="0" smtClean="0"/>
              <a:t>Ex. Natural disasters</a:t>
            </a:r>
          </a:p>
        </p:txBody>
      </p:sp>
      <p:pic>
        <p:nvPicPr>
          <p:cNvPr id="1026" name="Picture 2" descr="http://www.gannett-cdn.com/-mm-/1527c2f299517aa09c2105f15db821ae9c7d06bb/c=276-0-1996-1293&amp;r=x408&amp;c=540x405/local/-/media/2015/08/13/USATODAY/USATODAY/635750789312606121-AFP-US-WEATHER-KATRINA-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350" y="1204586"/>
            <a:ext cx="3279036" cy="245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9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1"/>
            <a:ext cx="8229600" cy="1143000"/>
          </a:xfrm>
        </p:spPr>
        <p:txBody>
          <a:bodyPr/>
          <a:lstStyle/>
          <a:p>
            <a:r>
              <a:rPr lang="en-US" dirty="0" smtClean="0"/>
              <a:t>Business Cycle</a:t>
            </a:r>
            <a:endParaRPr lang="en-US" dirty="0"/>
          </a:p>
        </p:txBody>
      </p:sp>
      <p:sp>
        <p:nvSpPr>
          <p:cNvPr id="3" name="Content Placeholder 2"/>
          <p:cNvSpPr>
            <a:spLocks noGrp="1"/>
          </p:cNvSpPr>
          <p:nvPr>
            <p:ph idx="1"/>
          </p:nvPr>
        </p:nvSpPr>
        <p:spPr>
          <a:xfrm>
            <a:off x="0" y="1219200"/>
            <a:ext cx="9144000" cy="4906963"/>
          </a:xfrm>
        </p:spPr>
        <p:txBody>
          <a:bodyPr>
            <a:normAutofit lnSpcReduction="10000"/>
          </a:bodyPr>
          <a:lstStyle/>
          <a:p>
            <a:r>
              <a:rPr lang="en-US" b="1" dirty="0" smtClean="0"/>
              <a:t>Predicting the Business Cycle:</a:t>
            </a:r>
          </a:p>
          <a:p>
            <a:pPr lvl="1"/>
            <a:r>
              <a:rPr lang="en-US" b="1" dirty="0" smtClean="0"/>
              <a:t>Leading indicators</a:t>
            </a:r>
            <a:r>
              <a:rPr lang="en-US" dirty="0" smtClean="0"/>
              <a:t>: measures of economic performance </a:t>
            </a:r>
            <a:r>
              <a:rPr lang="en-US" i="1" dirty="0" smtClean="0"/>
              <a:t>before </a:t>
            </a:r>
            <a:r>
              <a:rPr lang="en-US" dirty="0" smtClean="0"/>
              <a:t>real GDP changes</a:t>
            </a:r>
          </a:p>
          <a:p>
            <a:pPr lvl="2"/>
            <a:r>
              <a:rPr lang="en-US" dirty="0" smtClean="0"/>
              <a:t>New building permits</a:t>
            </a:r>
          </a:p>
          <a:p>
            <a:pPr lvl="2"/>
            <a:r>
              <a:rPr lang="en-US" dirty="0" smtClean="0"/>
              <a:t>Orders for goods</a:t>
            </a:r>
          </a:p>
          <a:p>
            <a:pPr lvl="1"/>
            <a:r>
              <a:rPr lang="en-US" b="1" dirty="0" smtClean="0"/>
              <a:t>Coincident indicators</a:t>
            </a:r>
            <a:r>
              <a:rPr lang="en-US" dirty="0" smtClean="0"/>
              <a:t>: measures that usually change </a:t>
            </a:r>
            <a:r>
              <a:rPr lang="en-US" i="1" dirty="0" smtClean="0"/>
              <a:t>at the same time</a:t>
            </a:r>
            <a:r>
              <a:rPr lang="en-US" dirty="0" smtClean="0"/>
              <a:t> as GDP</a:t>
            </a:r>
          </a:p>
          <a:p>
            <a:pPr lvl="2"/>
            <a:r>
              <a:rPr lang="en-US" dirty="0" smtClean="0"/>
              <a:t>Employment, sales, income</a:t>
            </a:r>
          </a:p>
          <a:p>
            <a:pPr lvl="1"/>
            <a:r>
              <a:rPr lang="en-US" b="1" dirty="0" smtClean="0"/>
              <a:t>Lagging indicators</a:t>
            </a:r>
            <a:r>
              <a:rPr lang="en-US" dirty="0" smtClean="0"/>
              <a:t>: </a:t>
            </a:r>
            <a:r>
              <a:rPr lang="en-US" dirty="0" smtClean="0"/>
              <a:t> measure that isn’t apparent until </a:t>
            </a:r>
            <a:r>
              <a:rPr lang="en-US" i="1" dirty="0" smtClean="0"/>
              <a:t>after</a:t>
            </a:r>
            <a:r>
              <a:rPr lang="en-US" dirty="0" smtClean="0"/>
              <a:t> real </a:t>
            </a:r>
            <a:r>
              <a:rPr lang="en-US" dirty="0" smtClean="0"/>
              <a:t>GDP changes</a:t>
            </a:r>
            <a:endParaRPr lang="en-US" dirty="0" smtClean="0"/>
          </a:p>
          <a:p>
            <a:pPr lvl="2"/>
            <a:r>
              <a:rPr lang="en-US" dirty="0" smtClean="0"/>
              <a:t>Length of unemployment</a:t>
            </a:r>
            <a:endParaRPr lang="en-US" dirty="0"/>
          </a:p>
        </p:txBody>
      </p:sp>
      <p:pic>
        <p:nvPicPr>
          <p:cNvPr id="1026" name="Picture 2" descr="http://planningdekalb.net/wp-content/uploads/2012/05/planandhou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089742"/>
            <a:ext cx="3536515" cy="176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6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636"/>
            <a:ext cx="8229600" cy="1143000"/>
          </a:xfrm>
        </p:spPr>
        <p:txBody>
          <a:bodyPr>
            <a:normAutofit fontScale="90000"/>
          </a:bodyPr>
          <a:lstStyle/>
          <a:p>
            <a:r>
              <a:rPr lang="en-US" dirty="0" smtClean="0"/>
              <a:t>App 2: Is this a leading, coincident, or lagging indicator</a:t>
            </a:r>
            <a:endParaRPr lang="en-US" dirty="0"/>
          </a:p>
        </p:txBody>
      </p:sp>
      <p:sp>
        <p:nvSpPr>
          <p:cNvPr id="3" name="Content Placeholder 2"/>
          <p:cNvSpPr>
            <a:spLocks noGrp="1"/>
          </p:cNvSpPr>
          <p:nvPr>
            <p:ph idx="1"/>
          </p:nvPr>
        </p:nvSpPr>
        <p:spPr>
          <a:xfrm>
            <a:off x="0" y="1143000"/>
            <a:ext cx="9144000" cy="5486400"/>
          </a:xfrm>
        </p:spPr>
        <p:txBody>
          <a:bodyPr>
            <a:normAutofit fontScale="92500" lnSpcReduction="10000"/>
          </a:bodyPr>
          <a:lstStyle/>
          <a:p>
            <a:pPr marL="514350" indent="-514350">
              <a:buAutoNum type="arabicPeriod"/>
            </a:pPr>
            <a:r>
              <a:rPr lang="en-US" dirty="0" smtClean="0"/>
              <a:t>Pueblo restaurants report that sales are down. </a:t>
            </a:r>
          </a:p>
          <a:p>
            <a:pPr marL="514350" indent="-514350">
              <a:buAutoNum type="arabicPeriod"/>
            </a:pPr>
            <a:r>
              <a:rPr lang="en-US" dirty="0" smtClean="0"/>
              <a:t>Wages were stagnated (not rising) or declining for most of 2008-2010.</a:t>
            </a:r>
          </a:p>
          <a:p>
            <a:pPr marL="514350" indent="-514350">
              <a:buAutoNum type="arabicPeriod"/>
            </a:pPr>
            <a:r>
              <a:rPr lang="en-US" dirty="0" smtClean="0"/>
              <a:t>More people than ever are investing in the stock market.</a:t>
            </a:r>
          </a:p>
          <a:p>
            <a:pPr marL="514350" indent="-514350">
              <a:buAutoNum type="arabicPeriod"/>
            </a:pPr>
            <a:r>
              <a:rPr lang="en-US" dirty="0" smtClean="0"/>
              <a:t>Paper suppliers report that new orders are down 25%.</a:t>
            </a:r>
          </a:p>
          <a:p>
            <a:pPr marL="514350" indent="-514350">
              <a:buAutoNum type="arabicPeriod"/>
            </a:pPr>
            <a:r>
              <a:rPr lang="en-US" dirty="0" smtClean="0"/>
              <a:t>Average length of unemployment was at its greatest level in a decade in the spring of 2009.</a:t>
            </a:r>
          </a:p>
          <a:p>
            <a:pPr marL="0" indent="0">
              <a:buNone/>
            </a:pPr>
            <a:r>
              <a:rPr lang="en-US" i="1" dirty="0" smtClean="0"/>
              <a:t>Now draw a business cycle. Label the 4 stages. Then put a number 1-4 at the point where the indicators above might have occurred.</a:t>
            </a:r>
            <a:r>
              <a:rPr lang="en-US" dirty="0" smtClean="0"/>
              <a:t> </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85202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929"/>
            <a:ext cx="8229600" cy="1143000"/>
          </a:xfrm>
        </p:spPr>
        <p:txBody>
          <a:bodyPr>
            <a:normAutofit/>
          </a:bodyPr>
          <a:lstStyle/>
          <a:p>
            <a:r>
              <a:rPr lang="en-US" dirty="0" smtClean="0"/>
              <a:t>Economic Challenges</a:t>
            </a:r>
            <a:endParaRPr lang="en-US" dirty="0"/>
          </a:p>
        </p:txBody>
      </p:sp>
      <p:sp>
        <p:nvSpPr>
          <p:cNvPr id="3" name="Content Placeholder 2"/>
          <p:cNvSpPr>
            <a:spLocks noGrp="1"/>
          </p:cNvSpPr>
          <p:nvPr>
            <p:ph idx="1"/>
          </p:nvPr>
        </p:nvSpPr>
        <p:spPr>
          <a:xfrm>
            <a:off x="0" y="1066800"/>
            <a:ext cx="8229600" cy="4525963"/>
          </a:xfrm>
        </p:spPr>
        <p:txBody>
          <a:bodyPr>
            <a:normAutofit/>
          </a:bodyPr>
          <a:lstStyle/>
          <a:p>
            <a:r>
              <a:rPr lang="en-US" dirty="0" smtClean="0"/>
              <a:t>Poverty: when people lack resources to meet basic needs</a:t>
            </a:r>
          </a:p>
          <a:p>
            <a:pPr lvl="1"/>
            <a:r>
              <a:rPr lang="en-US" b="1" dirty="0" smtClean="0"/>
              <a:t>Poverty threshold: </a:t>
            </a:r>
            <a:r>
              <a:rPr lang="en-US" dirty="0" smtClean="0"/>
              <a:t>minimum income needed to meet basic necessities in U.S.</a:t>
            </a:r>
          </a:p>
          <a:p>
            <a:pPr lvl="2"/>
            <a:r>
              <a:rPr lang="en-US" dirty="0" smtClean="0"/>
              <a:t>for 4-person household with 2 adults, $24,300</a:t>
            </a:r>
          </a:p>
          <a:p>
            <a:pPr lvl="2"/>
            <a:r>
              <a:rPr lang="en-US" dirty="0" smtClean="0"/>
              <a:t>For 1 person - $11,880</a:t>
            </a:r>
          </a:p>
          <a:p>
            <a:pPr lvl="1"/>
            <a:r>
              <a:rPr lang="en-US" b="1" dirty="0" smtClean="0"/>
              <a:t>Poverty rate: </a:t>
            </a:r>
            <a:r>
              <a:rPr lang="en-US" dirty="0" smtClean="0"/>
              <a:t>percentage of people living below poverty threshold</a:t>
            </a:r>
          </a:p>
          <a:p>
            <a:pPr lvl="2"/>
            <a:r>
              <a:rPr lang="en-US" dirty="0" smtClean="0"/>
              <a:t>14.5% currently</a:t>
            </a:r>
          </a:p>
        </p:txBody>
      </p:sp>
      <p:pic>
        <p:nvPicPr>
          <p:cNvPr id="2050" name="Picture 2" descr="http://povertynodes.com/wp-content/uploads/2014/02/poverty-r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69971"/>
            <a:ext cx="3581400" cy="248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07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978</Words>
  <Application>Microsoft Office PowerPoint</Application>
  <PresentationFormat>On-screen Show (4:3)</PresentationFormat>
  <Paragraphs>139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Notes Week 30</vt:lpstr>
      <vt:lpstr>Economic Challenges</vt:lpstr>
      <vt:lpstr>Economic Challenges</vt:lpstr>
      <vt:lpstr>App 1</vt:lpstr>
      <vt:lpstr>Business Cycles</vt:lpstr>
      <vt:lpstr>Business Cycles</vt:lpstr>
      <vt:lpstr>Business Cycle</vt:lpstr>
      <vt:lpstr>App 2: Is this a leading, coincident, or lagging indicator</vt:lpstr>
      <vt:lpstr>Economic Challenges</vt:lpstr>
      <vt:lpstr>Economic Challenges</vt:lpstr>
      <vt:lpstr>Economic Challenges</vt:lpstr>
      <vt:lpstr>Economic Challenges</vt:lpstr>
      <vt:lpstr>Economic Challenges</vt:lpstr>
      <vt:lpstr>Economic Challenges</vt:lpstr>
      <vt:lpstr>The CPI and Inflation – App 3</vt:lpstr>
      <vt:lpstr>Financial Markets</vt:lpstr>
      <vt:lpstr>Financial Markets</vt:lpstr>
      <vt:lpstr>Financial Markets</vt:lpstr>
      <vt:lpstr>Financial Markets</vt:lpstr>
    </vt:vector>
  </TitlesOfParts>
  <Company>Pueblo City Schools D60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Week 30</dc:title>
  <dc:creator>psd60tech</dc:creator>
  <cp:lastModifiedBy>psd60tech</cp:lastModifiedBy>
  <cp:revision>6</cp:revision>
  <dcterms:created xsi:type="dcterms:W3CDTF">2017-04-17T18:37:51Z</dcterms:created>
  <dcterms:modified xsi:type="dcterms:W3CDTF">2017-04-17T19:01:29Z</dcterms:modified>
</cp:coreProperties>
</file>